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256" r:id="rId2"/>
    <p:sldId id="1230" r:id="rId3"/>
    <p:sldId id="263" r:id="rId4"/>
    <p:sldId id="1213" r:id="rId5"/>
    <p:sldId id="1214" r:id="rId6"/>
    <p:sldId id="1215" r:id="rId7"/>
    <p:sldId id="1212" r:id="rId8"/>
    <p:sldId id="1216" r:id="rId9"/>
    <p:sldId id="275" r:id="rId10"/>
    <p:sldId id="1211" r:id="rId11"/>
    <p:sldId id="1217" r:id="rId12"/>
    <p:sldId id="1218" r:id="rId13"/>
    <p:sldId id="1220" r:id="rId14"/>
    <p:sldId id="1221" r:id="rId15"/>
    <p:sldId id="1224" r:id="rId16"/>
    <p:sldId id="1225" r:id="rId17"/>
    <p:sldId id="1231" r:id="rId18"/>
    <p:sldId id="1226" r:id="rId19"/>
    <p:sldId id="1228" r:id="rId20"/>
    <p:sldId id="1229" r:id="rId21"/>
    <p:sldId id="1838" r:id="rId22"/>
    <p:sldId id="1840" r:id="rId23"/>
    <p:sldId id="1841" r:id="rId24"/>
    <p:sldId id="1236" r:id="rId25"/>
    <p:sldId id="258" r:id="rId26"/>
    <p:sldId id="1238" r:id="rId27"/>
    <p:sldId id="1239" r:id="rId28"/>
    <p:sldId id="261" r:id="rId29"/>
    <p:sldId id="272" r:id="rId30"/>
    <p:sldId id="265" r:id="rId31"/>
    <p:sldId id="266" r:id="rId32"/>
    <p:sldId id="329" r:id="rId33"/>
    <p:sldId id="264" r:id="rId34"/>
    <p:sldId id="1233" r:id="rId35"/>
    <p:sldId id="1234" r:id="rId36"/>
    <p:sldId id="1240" r:id="rId37"/>
    <p:sldId id="1235" r:id="rId38"/>
    <p:sldId id="260" r:id="rId39"/>
    <p:sldId id="267" r:id="rId40"/>
    <p:sldId id="292" r:id="rId41"/>
    <p:sldId id="293" r:id="rId42"/>
    <p:sldId id="294" r:id="rId43"/>
    <p:sldId id="315" r:id="rId44"/>
    <p:sldId id="310" r:id="rId45"/>
    <p:sldId id="311" r:id="rId46"/>
    <p:sldId id="312" r:id="rId47"/>
    <p:sldId id="313" r:id="rId48"/>
    <p:sldId id="314" r:id="rId49"/>
    <p:sldId id="268" r:id="rId50"/>
    <p:sldId id="269" r:id="rId51"/>
    <p:sldId id="1844" r:id="rId52"/>
    <p:sldId id="1843" r:id="rId53"/>
    <p:sldId id="1197" r:id="rId54"/>
    <p:sldId id="1198" r:id="rId55"/>
    <p:sldId id="1199" r:id="rId56"/>
    <p:sldId id="270" r:id="rId57"/>
    <p:sldId id="273" r:id="rId58"/>
    <p:sldId id="271" r:id="rId59"/>
    <p:sldId id="1842" r:id="rId60"/>
    <p:sldId id="257" r:id="rId61"/>
    <p:sldId id="376" r:id="rId62"/>
    <p:sldId id="377" r:id="rId63"/>
    <p:sldId id="320" r:id="rId64"/>
    <p:sldId id="378" r:id="rId65"/>
    <p:sldId id="309" r:id="rId66"/>
    <p:sldId id="349" r:id="rId67"/>
    <p:sldId id="379" r:id="rId68"/>
    <p:sldId id="387" r:id="rId69"/>
    <p:sldId id="353" r:id="rId70"/>
    <p:sldId id="388" r:id="rId71"/>
    <p:sldId id="354" r:id="rId72"/>
    <p:sldId id="355" r:id="rId73"/>
    <p:sldId id="356" r:id="rId74"/>
    <p:sldId id="380" r:id="rId75"/>
    <p:sldId id="359" r:id="rId76"/>
    <p:sldId id="390" r:id="rId77"/>
    <p:sldId id="364" r:id="rId78"/>
    <p:sldId id="365" r:id="rId79"/>
    <p:sldId id="381" r:id="rId80"/>
    <p:sldId id="366" r:id="rId81"/>
    <p:sldId id="375" r:id="rId82"/>
    <p:sldId id="370" r:id="rId83"/>
    <p:sldId id="367" r:id="rId84"/>
    <p:sldId id="383" r:id="rId85"/>
    <p:sldId id="384" r:id="rId86"/>
    <p:sldId id="385" r:id="rId87"/>
    <p:sldId id="324"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77496" autoAdjust="0"/>
  </p:normalViewPr>
  <p:slideViewPr>
    <p:cSldViewPr snapToGrid="0">
      <p:cViewPr varScale="1">
        <p:scale>
          <a:sx n="76" d="100"/>
          <a:sy n="76" d="100"/>
        </p:scale>
        <p:origin x="75"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22C6E3-97BB-40A9-A099-9B1E9CD4742B}" type="datetimeFigureOut">
              <a:rPr lang="en-US" smtClean="0"/>
              <a:t>1/14/2021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4BD104-8CDB-49B0-89DA-F7CC0B450778}" type="slidenum">
              <a:rPr lang="en-US" smtClean="0"/>
              <a:t>‹#›</a:t>
            </a:fld>
            <a:endParaRPr lang="en-US"/>
          </a:p>
        </p:txBody>
      </p:sp>
    </p:spTree>
    <p:extLst>
      <p:ext uri="{BB962C8B-B14F-4D97-AF65-F5344CB8AC3E}">
        <p14:creationId xmlns:p14="http://schemas.microsoft.com/office/powerpoint/2010/main" val="1399350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Heterogeneous graphs, or so-called relational graph, is a special type of graph, in which their nodes and edges are associated with a specific type.</a:t>
            </a:r>
          </a:p>
          <a:p>
            <a:endParaRPr lang="en-US" dirty="0"/>
          </a:p>
          <a:p>
            <a:r>
              <a:rPr lang="en-US" dirty="0"/>
              <a:t>For example, in this simple network example, a target paper is associated with a author node and another paper nodes, with corresponding relationships, denoting the author write </a:t>
            </a:r>
            <a:r>
              <a:rPr lang="en-US" dirty="0" err="1"/>
              <a:t>thie</a:t>
            </a:r>
            <a:r>
              <a:rPr lang="en-US" dirty="0"/>
              <a:t> paper, and cite another paper.</a:t>
            </a:r>
          </a:p>
          <a:p>
            <a:endParaRPr lang="en-US" dirty="0"/>
          </a:p>
          <a:p>
            <a:r>
              <a:rPr lang="en-US" dirty="0"/>
              <a:t>Heterogeneous graphs can model complex systems, and it’s flexible to capture rich semantic knowledge.</a:t>
            </a:r>
          </a:p>
        </p:txBody>
      </p:sp>
      <p:sp>
        <p:nvSpPr>
          <p:cNvPr id="4" name="Slide Number Placeholder 3"/>
          <p:cNvSpPr>
            <a:spLocks noGrp="1"/>
          </p:cNvSpPr>
          <p:nvPr>
            <p:ph type="sldNum" sz="quarter" idx="5"/>
          </p:nvPr>
        </p:nvSpPr>
        <p:spPr/>
        <p:txBody>
          <a:bodyPr/>
          <a:lstStyle/>
          <a:p>
            <a:fld id="{2B4BD104-8CDB-49B0-89DA-F7CC0B450778}" type="slidenum">
              <a:rPr lang="en-US" smtClean="0"/>
              <a:t>3</a:t>
            </a:fld>
            <a:endParaRPr lang="en-US"/>
          </a:p>
        </p:txBody>
      </p:sp>
    </p:spTree>
    <p:extLst>
      <p:ext uri="{BB962C8B-B14F-4D97-AF65-F5344CB8AC3E}">
        <p14:creationId xmlns:p14="http://schemas.microsoft.com/office/powerpoint/2010/main" val="4152678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challenging task is name disambiguation.</a:t>
            </a:r>
          </a:p>
          <a:p>
            <a:endParaRPr lang="en-US" dirty="0"/>
          </a:p>
          <a:p>
            <a:r>
              <a:rPr lang="en-US" dirty="0"/>
              <a:t>Since there are many scholars sharing the same name, it’s required to </a:t>
            </a:r>
            <a:r>
              <a:rPr lang="en-US" dirty="0" err="1"/>
              <a:t>distuinsh</a:t>
            </a:r>
            <a:r>
              <a:rPr lang="en-US" dirty="0"/>
              <a:t> them based on their publication records.</a:t>
            </a:r>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12</a:t>
            </a:fld>
            <a:endParaRPr lang="en-US" altLang="zh-CN"/>
          </a:p>
        </p:txBody>
      </p:sp>
    </p:spTree>
    <p:extLst>
      <p:ext uri="{BB962C8B-B14F-4D97-AF65-F5344CB8AC3E}">
        <p14:creationId xmlns:p14="http://schemas.microsoft.com/office/powerpoint/2010/main" val="365429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online service, Name disambiguation is used to identify which author node is the true author node.</a:t>
            </a:r>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13</a:t>
            </a:fld>
            <a:endParaRPr lang="en-US" altLang="zh-CN"/>
          </a:p>
        </p:txBody>
      </p:sp>
    </p:spTree>
    <p:extLst>
      <p:ext uri="{BB962C8B-B14F-4D97-AF65-F5344CB8AC3E}">
        <p14:creationId xmlns:p14="http://schemas.microsoft.com/office/powerpoint/2010/main" val="3324610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interesting task is to predict which topic a paper belongs to.</a:t>
            </a:r>
          </a:p>
          <a:p>
            <a:endParaRPr lang="en-US" dirty="0"/>
          </a:p>
          <a:p>
            <a:r>
              <a:rPr lang="en-US" dirty="0"/>
              <a:t>MAG can automatically group and summarize some important topic into the field nodes, and for each new paper, it will infer which topic it belongs to by the heterogeneous graph.</a:t>
            </a:r>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14</a:t>
            </a:fld>
            <a:endParaRPr lang="en-US" altLang="zh-CN"/>
          </a:p>
        </p:txBody>
      </p:sp>
    </p:spTree>
    <p:extLst>
      <p:ext uri="{BB962C8B-B14F-4D97-AF65-F5344CB8AC3E}">
        <p14:creationId xmlns:p14="http://schemas.microsoft.com/office/powerpoint/2010/main" val="1806672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as we can have good representation of these nodes, we can construct a taxonomy of fields, and even conduct some reasoning task on top of it for some specific task.</a:t>
            </a:r>
          </a:p>
          <a:p>
            <a:endParaRPr lang="en-US" dirty="0"/>
          </a:p>
          <a:p>
            <a:r>
              <a:rPr lang="en-US" dirty="0"/>
              <a:t>For example, if we wants to know the topic entities related to COVID-19, we can retrieve three clusters of topics, belonging to cause, symptom and treatment separately.</a:t>
            </a:r>
          </a:p>
        </p:txBody>
      </p:sp>
      <p:sp>
        <p:nvSpPr>
          <p:cNvPr id="4" name="Slide Number Placeholder 3"/>
          <p:cNvSpPr>
            <a:spLocks noGrp="1"/>
          </p:cNvSpPr>
          <p:nvPr>
            <p:ph type="sldNum" sz="quarter" idx="5"/>
          </p:nvPr>
        </p:nvSpPr>
        <p:spPr/>
        <p:txBody>
          <a:bodyPr/>
          <a:lstStyle/>
          <a:p>
            <a:fld id="{2B4BD104-8CDB-49B0-89DA-F7CC0B450778}" type="slidenum">
              <a:rPr lang="en-US" smtClean="0"/>
              <a:t>15</a:t>
            </a:fld>
            <a:endParaRPr lang="en-US"/>
          </a:p>
        </p:txBody>
      </p:sp>
    </p:spTree>
    <p:extLst>
      <p:ext uri="{BB962C8B-B14F-4D97-AF65-F5344CB8AC3E}">
        <p14:creationId xmlns:p14="http://schemas.microsoft.com/office/powerpoint/2010/main" val="273458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MAG is a very large-scale and diverse heterogenous graph, which contains about half billion nodes and 10 billion edges.</a:t>
            </a:r>
          </a:p>
          <a:p>
            <a:endParaRPr lang="en-US" dirty="0"/>
          </a:p>
          <a:p>
            <a:r>
              <a:rPr lang="en-US" dirty="0"/>
              <a:t>It also has diverse down-stream tasks that could be evaluated.</a:t>
            </a:r>
          </a:p>
          <a:p>
            <a:endParaRPr lang="en-US" dirty="0"/>
          </a:p>
          <a:p>
            <a:r>
              <a:rPr lang="en-US" dirty="0"/>
              <a:t>Therefore, how to model such a network poses great challenge for research. </a:t>
            </a:r>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16</a:t>
            </a:fld>
            <a:endParaRPr lang="en-US" altLang="zh-CN"/>
          </a:p>
        </p:txBody>
      </p:sp>
    </p:spTree>
    <p:extLst>
      <p:ext uri="{BB962C8B-B14F-4D97-AF65-F5344CB8AC3E}">
        <p14:creationId xmlns:p14="http://schemas.microsoft.com/office/powerpoint/2010/main" val="784967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introduce the HGT paper, let me introduce one of the most classical and effective approach to model and infer HG, which is </a:t>
            </a:r>
            <a:r>
              <a:rPr lang="en-US" dirty="0" err="1"/>
              <a:t>metapath</a:t>
            </a:r>
            <a:r>
              <a:rPr lang="en-US" dirty="0"/>
              <a:t>.</a:t>
            </a:r>
          </a:p>
        </p:txBody>
      </p:sp>
      <p:sp>
        <p:nvSpPr>
          <p:cNvPr id="4" name="Slide Number Placeholder 3"/>
          <p:cNvSpPr>
            <a:spLocks noGrp="1"/>
          </p:cNvSpPr>
          <p:nvPr>
            <p:ph type="sldNum" sz="quarter" idx="5"/>
          </p:nvPr>
        </p:nvSpPr>
        <p:spPr/>
        <p:txBody>
          <a:bodyPr/>
          <a:lstStyle/>
          <a:p>
            <a:fld id="{2B4BD104-8CDB-49B0-89DA-F7CC0B450778}" type="slidenum">
              <a:rPr lang="en-US" smtClean="0"/>
              <a:t>17</a:t>
            </a:fld>
            <a:endParaRPr lang="en-US"/>
          </a:p>
        </p:txBody>
      </p:sp>
    </p:spTree>
    <p:extLst>
      <p:ext uri="{BB962C8B-B14F-4D97-AF65-F5344CB8AC3E}">
        <p14:creationId xmlns:p14="http://schemas.microsoft.com/office/powerpoint/2010/main" val="1595448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firstly introduce a meta relation schema, which is a high-level description of a heterogenous graph semantic.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an edge e = (s, t) linked from source node s to target node t, its </a:t>
            </a:r>
            <a:r>
              <a:rPr lang="en-US" b="1" dirty="0"/>
              <a:t>meta relation </a:t>
            </a:r>
            <a:r>
              <a:rPr lang="en-US" dirty="0"/>
              <a:t>is denoted as </a:t>
            </a:r>
            <a:r>
              <a:rPr lang="pt-BR" dirty="0"/>
              <a:t>⟨τ (s),ϕ(e), τ (t)⟩.</a:t>
            </a:r>
            <a:endParaRPr lang="en-US" dirty="0"/>
          </a:p>
          <a:p>
            <a:endParaRPr lang="en-US" dirty="0"/>
          </a:p>
          <a:p>
            <a:r>
              <a:rPr lang="en-US" dirty="0"/>
              <a:t>For example, the MAG has the following schema, where the author and paper can be connected by different </a:t>
            </a:r>
            <a:r>
              <a:rPr lang="en-US" dirty="0" err="1"/>
              <a:t>authorshiops</a:t>
            </a:r>
            <a:r>
              <a:rPr lang="en-US" dirty="0"/>
              <a:t>, paper and venue can be connected by conf/journal, paper and field can be connected by different level.</a:t>
            </a:r>
          </a:p>
        </p:txBody>
      </p:sp>
      <p:sp>
        <p:nvSpPr>
          <p:cNvPr id="4" name="Slide Number Placeholder 3"/>
          <p:cNvSpPr>
            <a:spLocks noGrp="1"/>
          </p:cNvSpPr>
          <p:nvPr>
            <p:ph type="sldNum" sz="quarter" idx="5"/>
          </p:nvPr>
        </p:nvSpPr>
        <p:spPr/>
        <p:txBody>
          <a:bodyPr/>
          <a:lstStyle/>
          <a:p>
            <a:fld id="{2B4BD104-8CDB-49B0-89DA-F7CC0B450778}" type="slidenum">
              <a:rPr lang="en-US" smtClean="0"/>
              <a:t>18</a:t>
            </a:fld>
            <a:endParaRPr lang="en-US"/>
          </a:p>
        </p:txBody>
      </p:sp>
    </p:spTree>
    <p:extLst>
      <p:ext uri="{BB962C8B-B14F-4D97-AF65-F5344CB8AC3E}">
        <p14:creationId xmlns:p14="http://schemas.microsoft.com/office/powerpoint/2010/main" val="1045695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Metapaths</a:t>
            </a:r>
            <a:r>
              <a:rPr lang="en-US" sz="1200" dirty="0"/>
              <a:t> are is defined as a sequence of such </a:t>
            </a:r>
            <a:r>
              <a:rPr lang="en-US" sz="1200" b="1" dirty="0"/>
              <a:t>meta relation</a:t>
            </a:r>
          </a:p>
          <a:p>
            <a:endParaRPr lang="en-US" dirty="0"/>
          </a:p>
          <a:p>
            <a:r>
              <a:rPr lang="en-US" dirty="0"/>
              <a:t>For example, A-P-A is the authors on the same paper, A-P-V is authors that publish papers at a particular venue.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Metapathes</a:t>
            </a:r>
            <a:r>
              <a:rPr lang="en-US" dirty="0"/>
              <a:t> denote a composition of relations. Utilizing </a:t>
            </a:r>
            <a:r>
              <a:rPr lang="en-US" dirty="0" err="1"/>
              <a:t>metapaths</a:t>
            </a:r>
            <a:r>
              <a:rPr lang="en-US" dirty="0"/>
              <a:t>, we can estimate the similarity of some nodes. For example, given A-P-A </a:t>
            </a:r>
            <a:r>
              <a:rPr lang="en-US" dirty="0" err="1"/>
              <a:t>metapath</a:t>
            </a:r>
            <a:r>
              <a:rPr lang="en-US" dirty="0"/>
              <a:t>, we can model the co-authorship of two authors.</a:t>
            </a:r>
          </a:p>
          <a:p>
            <a:endParaRPr lang="en-US" dirty="0"/>
          </a:p>
        </p:txBody>
      </p:sp>
      <p:sp>
        <p:nvSpPr>
          <p:cNvPr id="4" name="Slide Number Placeholder 3"/>
          <p:cNvSpPr>
            <a:spLocks noGrp="1"/>
          </p:cNvSpPr>
          <p:nvPr>
            <p:ph type="sldNum" sz="quarter" idx="5"/>
          </p:nvPr>
        </p:nvSpPr>
        <p:spPr/>
        <p:txBody>
          <a:bodyPr/>
          <a:lstStyle/>
          <a:p>
            <a:fld id="{2B4BD104-8CDB-49B0-89DA-F7CC0B450778}" type="slidenum">
              <a:rPr lang="en-US" smtClean="0"/>
              <a:t>19</a:t>
            </a:fld>
            <a:endParaRPr lang="en-US"/>
          </a:p>
        </p:txBody>
      </p:sp>
    </p:spTree>
    <p:extLst>
      <p:ext uri="{BB962C8B-B14F-4D97-AF65-F5344CB8AC3E}">
        <p14:creationId xmlns:p14="http://schemas.microsoft.com/office/powerpoint/2010/main" val="2040840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a:t>
            </a:r>
            <a:r>
              <a:rPr lang="en-US" altLang="zh-CN" dirty="0"/>
              <a:t>g </a:t>
            </a:r>
            <a:r>
              <a:rPr lang="en-US" dirty="0" err="1"/>
              <a:t>metapths</a:t>
            </a:r>
            <a:r>
              <a:rPr lang="en-US" dirty="0"/>
              <a:t> we can estimate the node similarity on the graph.</a:t>
            </a:r>
          </a:p>
          <a:p>
            <a:endParaRPr lang="en-US" dirty="0"/>
          </a:p>
          <a:p>
            <a:r>
              <a:rPr lang="en-US" dirty="0"/>
              <a:t>However, picking the correct path for a particular task is a non-trivial thing, as different </a:t>
            </a:r>
            <a:r>
              <a:rPr lang="en-US" dirty="0" err="1"/>
              <a:t>metapaths</a:t>
            </a:r>
            <a:r>
              <a:rPr lang="en-US" dirty="0"/>
              <a:t> lead to totally different outputs.</a:t>
            </a:r>
          </a:p>
          <a:p>
            <a:endParaRPr lang="en-US" dirty="0"/>
          </a:p>
          <a:p>
            <a:r>
              <a:rPr lang="en-US" dirty="0"/>
              <a:t>For example, when we ask who is most similar to Christos </a:t>
            </a:r>
            <a:r>
              <a:rPr lang="en-US" dirty="0" err="1"/>
              <a:t>Fgaloutos</a:t>
            </a:r>
            <a:r>
              <a:rPr lang="en-US" dirty="0"/>
              <a:t>, using the first </a:t>
            </a:r>
            <a:r>
              <a:rPr lang="en-US" dirty="0" err="1"/>
              <a:t>metapath</a:t>
            </a:r>
            <a:r>
              <a:rPr lang="en-US" dirty="0"/>
              <a:t> A-P-A we focus on the co-authorships, so most likely we get his students or clos collaborators.</a:t>
            </a:r>
          </a:p>
          <a:p>
            <a:endParaRPr lang="en-US" dirty="0"/>
          </a:p>
          <a:p>
            <a:r>
              <a:rPr lang="en-US" dirty="0"/>
              <a:t>However, if we use A-P-V-P-A, which focus on authors publishing papers on the same venue, we most likely will get the other data mining researchers that work on similar works.</a:t>
            </a:r>
          </a:p>
        </p:txBody>
      </p:sp>
      <p:sp>
        <p:nvSpPr>
          <p:cNvPr id="4" name="Slide Number Placeholder 3"/>
          <p:cNvSpPr>
            <a:spLocks noGrp="1"/>
          </p:cNvSpPr>
          <p:nvPr>
            <p:ph type="sldNum" sz="quarter" idx="5"/>
          </p:nvPr>
        </p:nvSpPr>
        <p:spPr/>
        <p:txBody>
          <a:bodyPr/>
          <a:lstStyle/>
          <a:p>
            <a:fld id="{2B4BD104-8CDB-49B0-89DA-F7CC0B450778}" type="slidenum">
              <a:rPr lang="en-US" smtClean="0"/>
              <a:t>20</a:t>
            </a:fld>
            <a:endParaRPr lang="en-US"/>
          </a:p>
        </p:txBody>
      </p:sp>
    </p:spTree>
    <p:extLst>
      <p:ext uri="{BB962C8B-B14F-4D97-AF65-F5344CB8AC3E}">
        <p14:creationId xmlns:p14="http://schemas.microsoft.com/office/powerpoint/2010/main" val="174520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 up, </a:t>
            </a:r>
            <a:r>
              <a:rPr lang="en-US" dirty="0" err="1"/>
              <a:t>metapath</a:t>
            </a:r>
            <a:r>
              <a:rPr lang="en-US" dirty="0"/>
              <a:t> is a useful tool to mine a specific property of the heterogeneous graph, and different task might require different meta paths, which traditionally are designed by the researchers.</a:t>
            </a:r>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21</a:t>
            </a:fld>
            <a:endParaRPr lang="en-US" altLang="zh-CN"/>
          </a:p>
        </p:txBody>
      </p:sp>
    </p:spTree>
    <p:extLst>
      <p:ext uri="{BB962C8B-B14F-4D97-AF65-F5344CB8AC3E}">
        <p14:creationId xmlns:p14="http://schemas.microsoft.com/office/powerpoint/2010/main" val="4292563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paper is the node type</a:t>
            </a:r>
          </a:p>
        </p:txBody>
      </p:sp>
      <p:sp>
        <p:nvSpPr>
          <p:cNvPr id="4" name="Slide Number Placeholder 3"/>
          <p:cNvSpPr>
            <a:spLocks noGrp="1"/>
          </p:cNvSpPr>
          <p:nvPr>
            <p:ph type="sldNum" sz="quarter" idx="5"/>
          </p:nvPr>
        </p:nvSpPr>
        <p:spPr/>
        <p:txBody>
          <a:bodyPr/>
          <a:lstStyle/>
          <a:p>
            <a:fld id="{2B4BD104-8CDB-49B0-89DA-F7CC0B450778}" type="slidenum">
              <a:rPr lang="en-US" smtClean="0"/>
              <a:t>4</a:t>
            </a:fld>
            <a:endParaRPr lang="en-US"/>
          </a:p>
        </p:txBody>
      </p:sp>
    </p:spTree>
    <p:extLst>
      <p:ext uri="{BB962C8B-B14F-4D97-AF65-F5344CB8AC3E}">
        <p14:creationId xmlns:p14="http://schemas.microsoft.com/office/powerpoint/2010/main" val="2405172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en-US" dirty="0"/>
              <a:t>When we come to deep learning days, people wants to represent the nodes and data into continuous space, and learn the representation by a objective in an end-to-end manner.</a:t>
            </a:r>
          </a:p>
          <a:p>
            <a:endParaRPr lang="en-US" dirty="0"/>
          </a:p>
          <a:p>
            <a:r>
              <a:rPr lang="en-US" dirty="0"/>
              <a:t>For heterogenous graphs, there emerges a plenty of works that combine meta paths with graph representation learning methods, such as R-GCN and </a:t>
            </a:r>
            <a:r>
              <a:rPr lang="en-US" dirty="0" err="1"/>
              <a:t>HetGNN</a:t>
            </a:r>
            <a:r>
              <a:rPr lang="en-US" dirty="0"/>
              <a:t>.</a:t>
            </a:r>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22</a:t>
            </a:fld>
            <a:endParaRPr lang="en-US" altLang="zh-CN"/>
          </a:p>
        </p:txBody>
      </p:sp>
    </p:spTree>
    <p:extLst>
      <p:ext uri="{BB962C8B-B14F-4D97-AF65-F5344CB8AC3E}">
        <p14:creationId xmlns:p14="http://schemas.microsoft.com/office/powerpoint/2010/main" val="4254267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However, they still need to manually decide which meta paths to turn the graph into homogenous one, and then adopt standard GNN to handle it.</a:t>
            </a:r>
          </a:p>
          <a:p>
            <a:endParaRPr lang="en-US" altLang="zh-CN" dirty="0"/>
          </a:p>
          <a:p>
            <a:r>
              <a:rPr lang="en-US" altLang="zh-CN" dirty="0"/>
              <a:t>Is there a way that we can automatically learn the meta paths on-the-fly, and also capture the rich semantic of the graph into model design?</a:t>
            </a:r>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23</a:t>
            </a:fld>
            <a:endParaRPr lang="en-US" altLang="zh-CN"/>
          </a:p>
        </p:txBody>
      </p:sp>
    </p:spTree>
    <p:extLst>
      <p:ext uri="{BB962C8B-B14F-4D97-AF65-F5344CB8AC3E}">
        <p14:creationId xmlns:p14="http://schemas.microsoft.com/office/powerpoint/2010/main" val="3777557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GNN aggregates messages from its neighborhood to get contextualized node embedding, and learn the </a:t>
            </a:r>
            <a:r>
              <a:rPr lang="en-US" dirty="0" err="1"/>
              <a:t>ewight</a:t>
            </a:r>
            <a:r>
              <a:rPr lang="en-US" dirty="0"/>
              <a:t> matrices on-the-fly.</a:t>
            </a:r>
          </a:p>
          <a:p>
            <a:endParaRPr lang="en-US" dirty="0"/>
          </a:p>
          <a:p>
            <a:r>
              <a:rPr lang="en-US" dirty="0"/>
              <a:t>Most GNN only focus on homogeneous graph where nodes belong to same type.</a:t>
            </a:r>
          </a:p>
        </p:txBody>
      </p:sp>
      <p:sp>
        <p:nvSpPr>
          <p:cNvPr id="4" name="Slide Number Placeholder 3"/>
          <p:cNvSpPr>
            <a:spLocks noGrp="1"/>
          </p:cNvSpPr>
          <p:nvPr>
            <p:ph type="sldNum" sz="quarter" idx="5"/>
          </p:nvPr>
        </p:nvSpPr>
        <p:spPr/>
        <p:txBody>
          <a:bodyPr/>
          <a:lstStyle/>
          <a:p>
            <a:fld id="{2B4BD104-8CDB-49B0-89DA-F7CC0B450778}" type="slidenum">
              <a:rPr lang="en-US" smtClean="0"/>
              <a:t>25</a:t>
            </a:fld>
            <a:endParaRPr lang="en-US"/>
          </a:p>
        </p:txBody>
      </p:sp>
    </p:spTree>
    <p:extLst>
      <p:ext uri="{BB962C8B-B14F-4D97-AF65-F5344CB8AC3E}">
        <p14:creationId xmlns:p14="http://schemas.microsoft.com/office/powerpoint/2010/main" val="2693763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introduce our own model, I give a simple formula </a:t>
            </a:r>
            <a:r>
              <a:rPr lang="en-US" dirty="0" err="1"/>
              <a:t>framwrok</a:t>
            </a:r>
            <a:r>
              <a:rPr lang="en-US" dirty="0"/>
              <a:t> to represent different attention-based GNN models.</a:t>
            </a:r>
          </a:p>
          <a:p>
            <a:endParaRPr lang="en-US" dirty="0"/>
          </a:p>
          <a:p>
            <a:r>
              <a:rPr lang="en-US" dirty="0"/>
              <a:t>We require </a:t>
            </a:r>
            <a:r>
              <a:rPr lang="en-US" altLang="zh-CN" b="1" dirty="0"/>
              <a:t>Attention: </a:t>
            </a:r>
            <a:r>
              <a:rPr lang="en-US" altLang="zh-CN" dirty="0"/>
              <a:t>importance of each source node</a:t>
            </a:r>
          </a:p>
          <a:p>
            <a:endParaRPr lang="en-US" altLang="zh-CN" dirty="0"/>
          </a:p>
          <a:p>
            <a:r>
              <a:rPr lang="en-US" altLang="zh-CN" b="1" dirty="0"/>
              <a:t>Message</a:t>
            </a:r>
            <a:r>
              <a:rPr lang="en-US" altLang="zh-CN" dirty="0"/>
              <a:t>: output of </a:t>
            </a:r>
            <a:r>
              <a:rPr lang="en-US" altLang="zh-CN" dirty="0" err="1"/>
              <a:t>souce</a:t>
            </a:r>
            <a:r>
              <a:rPr lang="en-US" altLang="zh-CN" dirty="0"/>
              <a:t> node s.</a:t>
            </a:r>
          </a:p>
          <a:p>
            <a:endParaRPr lang="en-US" altLang="zh-CN" dirty="0"/>
          </a:p>
          <a:p>
            <a:r>
              <a:rPr lang="en-US" altLang="zh-CN" b="1" dirty="0"/>
              <a:t>Aggregate</a:t>
            </a:r>
            <a:r>
              <a:rPr lang="en-US" altLang="zh-CN" dirty="0"/>
              <a:t>: sum the messages by attention weights.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4BD104-8CDB-49B0-89DA-F7CC0B450778}" type="slidenum">
              <a:rPr lang="en-US" smtClean="0"/>
              <a:t>26</a:t>
            </a:fld>
            <a:endParaRPr lang="en-US"/>
          </a:p>
        </p:txBody>
      </p:sp>
    </p:spTree>
    <p:extLst>
      <p:ext uri="{BB962C8B-B14F-4D97-AF65-F5344CB8AC3E}">
        <p14:creationId xmlns:p14="http://schemas.microsoft.com/office/powerpoint/2010/main" val="2772702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the Graph Attention Network (GAT) [22] adopts an additive mechanism as Attention, uses the same weight for calculating Message, and leverages the simple average followed by a nonlinear activation for the Aggregate step</a:t>
            </a:r>
          </a:p>
        </p:txBody>
      </p:sp>
      <p:sp>
        <p:nvSpPr>
          <p:cNvPr id="4" name="Slide Number Placeholder 3"/>
          <p:cNvSpPr>
            <a:spLocks noGrp="1"/>
          </p:cNvSpPr>
          <p:nvPr>
            <p:ph type="sldNum" sz="quarter" idx="5"/>
          </p:nvPr>
        </p:nvSpPr>
        <p:spPr/>
        <p:txBody>
          <a:bodyPr/>
          <a:lstStyle/>
          <a:p>
            <a:fld id="{2B4BD104-8CDB-49B0-89DA-F7CC0B450778}" type="slidenum">
              <a:rPr lang="en-US" smtClean="0"/>
              <a:t>27</a:t>
            </a:fld>
            <a:endParaRPr lang="en-US"/>
          </a:p>
        </p:txBody>
      </p:sp>
    </p:spTree>
    <p:extLst>
      <p:ext uri="{BB962C8B-B14F-4D97-AF65-F5344CB8AC3E}">
        <p14:creationId xmlns:p14="http://schemas.microsoft.com/office/powerpoint/2010/main" val="2975163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4BD104-8CDB-49B0-89DA-F7CC0B450778}" type="slidenum">
              <a:rPr lang="en-US" smtClean="0"/>
              <a:t>28</a:t>
            </a:fld>
            <a:endParaRPr lang="en-US"/>
          </a:p>
        </p:txBody>
      </p:sp>
    </p:spTree>
    <p:extLst>
      <p:ext uri="{BB962C8B-B14F-4D97-AF65-F5344CB8AC3E}">
        <p14:creationId xmlns:p14="http://schemas.microsoft.com/office/powerpoint/2010/main" val="3683380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Ziniu Hu, a Ph.D. student from UCLA. I’m going to share our work: “Generative pre-training of Graph Neural Networks”</a:t>
            </a:r>
          </a:p>
          <a:p>
            <a:endParaRPr lang="en-US" dirty="0"/>
          </a:p>
          <a:p>
            <a:r>
              <a:rPr lang="en-US" dirty="0"/>
              <a:t>This is a joint work with Yuxiao Dong, </a:t>
            </a:r>
            <a:r>
              <a:rPr lang="en-US" dirty="0" err="1"/>
              <a:t>Kuansan</a:t>
            </a:r>
            <a:r>
              <a:rPr lang="en-US" dirty="0"/>
              <a:t> Wang From Microsoft Research Redmond, and Prof. Kai-Wei Chang and </a:t>
            </a:r>
            <a:r>
              <a:rPr lang="en-US" dirty="0" err="1"/>
              <a:t>Yizhou</a:t>
            </a:r>
            <a:r>
              <a:rPr lang="en-US" dirty="0"/>
              <a:t> Sun from UCLA.</a:t>
            </a:r>
          </a:p>
        </p:txBody>
      </p:sp>
      <p:sp>
        <p:nvSpPr>
          <p:cNvPr id="4" name="Slide Number Placeholder 3"/>
          <p:cNvSpPr>
            <a:spLocks noGrp="1"/>
          </p:cNvSpPr>
          <p:nvPr>
            <p:ph type="sldNum" sz="quarter" idx="5"/>
          </p:nvPr>
        </p:nvSpPr>
        <p:spPr/>
        <p:txBody>
          <a:bodyPr/>
          <a:lstStyle/>
          <a:p>
            <a:fld id="{84455CB7-4843-4713-A312-E24063EA0C0D}" type="slidenum">
              <a:rPr lang="en-US" smtClean="0"/>
              <a:t>60</a:t>
            </a:fld>
            <a:endParaRPr lang="en-US"/>
          </a:p>
        </p:txBody>
      </p:sp>
    </p:spTree>
    <p:extLst>
      <p:ext uri="{BB962C8B-B14F-4D97-AF65-F5344CB8AC3E}">
        <p14:creationId xmlns:p14="http://schemas.microsoft.com/office/powerpoint/2010/main" val="146845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success of machine learning is largely relied on data. However, high-quality labeled data is often expensive to obtain, or scarce for training large model. On the contrary, unlabeled data is much easier to access in a large amount, which can be thousand times more than labeled data.</a:t>
            </a:r>
          </a:p>
        </p:txBody>
      </p:sp>
      <p:sp>
        <p:nvSpPr>
          <p:cNvPr id="4" name="Slide Number Placeholder 3"/>
          <p:cNvSpPr>
            <a:spLocks noGrp="1"/>
          </p:cNvSpPr>
          <p:nvPr>
            <p:ph type="sldNum" sz="quarter" idx="5"/>
          </p:nvPr>
        </p:nvSpPr>
        <p:spPr/>
        <p:txBody>
          <a:bodyPr/>
          <a:lstStyle/>
          <a:p>
            <a:fld id="{D0BF4574-1EA0-4958-9A1E-43FB884609CF}" type="slidenum">
              <a:rPr lang="en-US" smtClean="0"/>
              <a:t>61</a:t>
            </a:fld>
            <a:endParaRPr lang="en-US"/>
          </a:p>
        </p:txBody>
      </p:sp>
    </p:spTree>
    <p:extLst>
      <p:ext uri="{BB962C8B-B14F-4D97-AF65-F5344CB8AC3E}">
        <p14:creationId xmlns:p14="http://schemas.microsoft.com/office/powerpoint/2010/main" val="178098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standard paradigm for learning from unlabeled data is a unsupervised pre-training. Its goal is to allow a machine learning model to initialize its parameters learned from pre-training tasks with abundant unlabeled data. As there exist commonality between the pre-training and the downstream tasks, the pre-trained knowledge can help the model generalize well even with few labeled data.</a:t>
            </a:r>
          </a:p>
        </p:txBody>
      </p:sp>
      <p:sp>
        <p:nvSpPr>
          <p:cNvPr id="4" name="Slide Number Placeholder 3"/>
          <p:cNvSpPr>
            <a:spLocks noGrp="1"/>
          </p:cNvSpPr>
          <p:nvPr>
            <p:ph type="sldNum" sz="quarter" idx="5"/>
          </p:nvPr>
        </p:nvSpPr>
        <p:spPr/>
        <p:txBody>
          <a:bodyPr/>
          <a:lstStyle/>
          <a:p>
            <a:fld id="{D0BF4574-1EA0-4958-9A1E-43FB884609CF}" type="slidenum">
              <a:rPr lang="en-US" smtClean="0"/>
              <a:t>62</a:t>
            </a:fld>
            <a:endParaRPr lang="en-US"/>
          </a:p>
        </p:txBody>
      </p:sp>
    </p:spTree>
    <p:extLst>
      <p:ext uri="{BB962C8B-B14F-4D97-AF65-F5344CB8AC3E}">
        <p14:creationId xmlns:p14="http://schemas.microsoft.com/office/powerpoint/2010/main" val="1580382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Pre-training has shown superior in boosting the performance of many applications in natural language processing and computer vision.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NLP domain, the huge success of BERT and its variant has shown that the task to reconstruct the masked input language can help learn very deep transformer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in CV domain, recent work like </a:t>
            </a:r>
            <a:r>
              <a:rPr lang="en-US" dirty="0" err="1"/>
              <a:t>SimCLR</a:t>
            </a:r>
            <a:r>
              <a:rPr lang="en-US" dirty="0"/>
              <a:t> has shown to pre-train </a:t>
            </a:r>
            <a:r>
              <a:rPr lang="en-US" dirty="0" err="1"/>
              <a:t>ResNet</a:t>
            </a:r>
            <a:r>
              <a:rPr lang="en-US" dirty="0"/>
              <a:t> with contrastive task, which is detecting whether two image snippet comes from the same image,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0BF4574-1EA0-4958-9A1E-43FB884609CF}" type="slidenum">
              <a:rPr lang="en-US" smtClean="0"/>
              <a:t>63</a:t>
            </a:fld>
            <a:endParaRPr lang="en-US"/>
          </a:p>
        </p:txBody>
      </p:sp>
    </p:spTree>
    <p:extLst>
      <p:ext uri="{BB962C8B-B14F-4D97-AF65-F5344CB8AC3E}">
        <p14:creationId xmlns:p14="http://schemas.microsoft.com/office/powerpoint/2010/main" val="416332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is the edge, or relation type</a:t>
            </a:r>
          </a:p>
        </p:txBody>
      </p:sp>
      <p:sp>
        <p:nvSpPr>
          <p:cNvPr id="4" name="Slide Number Placeholder 3"/>
          <p:cNvSpPr>
            <a:spLocks noGrp="1"/>
          </p:cNvSpPr>
          <p:nvPr>
            <p:ph type="sldNum" sz="quarter" idx="5"/>
          </p:nvPr>
        </p:nvSpPr>
        <p:spPr/>
        <p:txBody>
          <a:bodyPr/>
          <a:lstStyle/>
          <a:p>
            <a:fld id="{2B4BD104-8CDB-49B0-89DA-F7CC0B450778}" type="slidenum">
              <a:rPr lang="en-US" smtClean="0"/>
              <a:t>5</a:t>
            </a:fld>
            <a:endParaRPr lang="en-US"/>
          </a:p>
        </p:txBody>
      </p:sp>
    </p:spTree>
    <p:extLst>
      <p:ext uri="{BB962C8B-B14F-4D97-AF65-F5344CB8AC3E}">
        <p14:creationId xmlns:p14="http://schemas.microsoft.com/office/powerpoint/2010/main" val="12546903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both domains, the pre-trained deep model can serve as a backbone model and significantly improve the performance of various downstream tasks, such as question answering, image recognition. These success showed that unlabeled data itself contain rich semantic knowledge, and thus a model that can well capture the data distribution is able to benefit for downstream tasks.</a:t>
            </a:r>
          </a:p>
        </p:txBody>
      </p:sp>
      <p:sp>
        <p:nvSpPr>
          <p:cNvPr id="4" name="Slide Number Placeholder 3"/>
          <p:cNvSpPr>
            <a:spLocks noGrp="1"/>
          </p:cNvSpPr>
          <p:nvPr>
            <p:ph type="sldNum" sz="quarter" idx="5"/>
          </p:nvPr>
        </p:nvSpPr>
        <p:spPr/>
        <p:txBody>
          <a:bodyPr/>
          <a:lstStyle/>
          <a:p>
            <a:fld id="{D0BF4574-1EA0-4958-9A1E-43FB884609CF}" type="slidenum">
              <a:rPr lang="en-US" smtClean="0"/>
              <a:t>64</a:t>
            </a:fld>
            <a:endParaRPr lang="en-US"/>
          </a:p>
        </p:txBody>
      </p:sp>
    </p:spTree>
    <p:extLst>
      <p:ext uri="{BB962C8B-B14F-4D97-AF65-F5344CB8AC3E}">
        <p14:creationId xmlns:p14="http://schemas.microsoft.com/office/powerpoint/2010/main" val="2727175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Inspired by these developments, we propose to pre-train graph neural networks. </a:t>
            </a:r>
          </a:p>
          <a:p>
            <a:endParaRPr lang="en-US" dirty="0"/>
          </a:p>
          <a:p>
            <a:r>
              <a:rPr lang="en-US" dirty="0"/>
              <a:t>The goal of the pre-training is to empower GNNs to capture the intrinsic structural and semantic properties of the graph, so that it can easily generalize to any downstream tasks with few labels.</a:t>
            </a:r>
          </a:p>
          <a:p>
            <a:endParaRPr lang="en-US" dirty="0"/>
          </a:p>
          <a:p>
            <a:r>
              <a:rPr lang="en-US" dirty="0"/>
              <a:t>In this work, we specifically focus on large-scale attributed graphs. </a:t>
            </a:r>
          </a:p>
        </p:txBody>
      </p:sp>
      <p:sp>
        <p:nvSpPr>
          <p:cNvPr id="4" name="Slide Number Placeholder 3"/>
          <p:cNvSpPr>
            <a:spLocks noGrp="1"/>
          </p:cNvSpPr>
          <p:nvPr>
            <p:ph type="sldNum" sz="quarter" idx="5"/>
          </p:nvPr>
        </p:nvSpPr>
        <p:spPr/>
        <p:txBody>
          <a:bodyPr/>
          <a:lstStyle/>
          <a:p>
            <a:fld id="{D0BF4574-1EA0-4958-9A1E-43FB884609CF}" type="slidenum">
              <a:rPr lang="en-US" smtClean="0"/>
              <a:t>65</a:t>
            </a:fld>
            <a:endParaRPr lang="en-US"/>
          </a:p>
        </p:txBody>
      </p:sp>
    </p:spTree>
    <p:extLst>
      <p:ext uri="{BB962C8B-B14F-4D97-AF65-F5344CB8AC3E}">
        <p14:creationId xmlns:p14="http://schemas.microsoft.com/office/powerpoint/2010/main" val="3544353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learn a general GNN model without labeled data on a graph, the first question is: how to design a suitable unsupervised learning task over the graph?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propose to Model the graph distribution by directly learning to reconstruct the attributed graph. For example, if we can correctly predict how a Apple’s innovation network is evolved, the pre-trained model should capture the structural and semantic knowledge of this graph, which will be beneficial to related downstream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D0BF4574-1EA0-4958-9A1E-43FB884609CF}" type="slidenum">
              <a:rPr lang="en-US" smtClean="0"/>
              <a:t>66</a:t>
            </a:fld>
            <a:endParaRPr lang="en-US"/>
          </a:p>
        </p:txBody>
      </p:sp>
    </p:spTree>
    <p:extLst>
      <p:ext uri="{BB962C8B-B14F-4D97-AF65-F5344CB8AC3E}">
        <p14:creationId xmlns:p14="http://schemas.microsoft.com/office/powerpoint/2010/main" val="6234621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the existing discrete generation methods, we autoregressively factorize the probability objective, which means that, the nodes in the graph come in an order, and the links are generated by connecting the new arriving nodes to all existing nodes.</a:t>
            </a:r>
          </a:p>
        </p:txBody>
      </p:sp>
      <p:sp>
        <p:nvSpPr>
          <p:cNvPr id="4" name="Slide Number Placeholder 3"/>
          <p:cNvSpPr>
            <a:spLocks noGrp="1"/>
          </p:cNvSpPr>
          <p:nvPr>
            <p:ph type="sldNum" sz="quarter" idx="5"/>
          </p:nvPr>
        </p:nvSpPr>
        <p:spPr/>
        <p:txBody>
          <a:bodyPr/>
          <a:lstStyle/>
          <a:p>
            <a:fld id="{D0BF4574-1EA0-4958-9A1E-43FB884609CF}" type="slidenum">
              <a:rPr lang="en-US" smtClean="0"/>
              <a:t>67</a:t>
            </a:fld>
            <a:endParaRPr lang="en-US"/>
          </a:p>
        </p:txBody>
      </p:sp>
    </p:spTree>
    <p:extLst>
      <p:ext uri="{BB962C8B-B14F-4D97-AF65-F5344CB8AC3E}">
        <p14:creationId xmlns:p14="http://schemas.microsoft.com/office/powerpoint/2010/main" val="29813154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we’d like to capture both attribute and structure information, we need to factorize the conditional generative probability for each node into two terms, the attribute and edge generation. </a:t>
            </a:r>
          </a:p>
          <a:p>
            <a:endParaRPr lang="en-US" dirty="0"/>
          </a:p>
          <a:p>
            <a:r>
              <a:rPr lang="en-US" dirty="0"/>
              <a:t>However, a naïve decomposition will neglect the dependency between each node’s attribute with its own edges, which is very essential for GNN modelling.</a:t>
            </a:r>
          </a:p>
        </p:txBody>
      </p:sp>
      <p:sp>
        <p:nvSpPr>
          <p:cNvPr id="4" name="Slide Number Placeholder 3"/>
          <p:cNvSpPr>
            <a:spLocks noGrp="1"/>
          </p:cNvSpPr>
          <p:nvPr>
            <p:ph type="sldNum" sz="quarter" idx="5"/>
          </p:nvPr>
        </p:nvSpPr>
        <p:spPr/>
        <p:txBody>
          <a:bodyPr/>
          <a:lstStyle/>
          <a:p>
            <a:fld id="{D0BF4574-1EA0-4958-9A1E-43FB884609CF}" type="slidenum">
              <a:rPr lang="en-US" smtClean="0"/>
              <a:t>68</a:t>
            </a:fld>
            <a:endParaRPr lang="en-US"/>
          </a:p>
        </p:txBody>
      </p:sp>
    </p:spTree>
    <p:extLst>
      <p:ext uri="{BB962C8B-B14F-4D97-AF65-F5344CB8AC3E}">
        <p14:creationId xmlns:p14="http://schemas.microsoft.com/office/powerpoint/2010/main" val="37265567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to maintain the dependency between attribute and structure, we incorporate a variable to represent observed edges, and decompose the generation into two coupled steps.</a:t>
            </a:r>
          </a:p>
          <a:p>
            <a:endParaRPr lang="en-US" dirty="0"/>
          </a:p>
          <a:p>
            <a:r>
              <a:rPr lang="en-US" dirty="0"/>
              <a:t>In the first step, we are given a set of observed edges, and generate node attributes,</a:t>
            </a:r>
          </a:p>
          <a:p>
            <a:r>
              <a:rPr lang="en-US" dirty="0"/>
              <a:t>In the second step, we leverage the attribute information to generate remaining edges.</a:t>
            </a:r>
          </a:p>
          <a:p>
            <a:endParaRPr lang="en-US" dirty="0"/>
          </a:p>
          <a:p>
            <a:r>
              <a:rPr lang="en-US" dirty="0"/>
              <a:t>We present a concrete example in academic </a:t>
            </a:r>
          </a:p>
        </p:txBody>
      </p:sp>
      <p:sp>
        <p:nvSpPr>
          <p:cNvPr id="4" name="Slide Number Placeholder 3"/>
          <p:cNvSpPr>
            <a:spLocks noGrp="1"/>
          </p:cNvSpPr>
          <p:nvPr>
            <p:ph type="sldNum" sz="quarter" idx="5"/>
          </p:nvPr>
        </p:nvSpPr>
        <p:spPr/>
        <p:txBody>
          <a:bodyPr/>
          <a:lstStyle/>
          <a:p>
            <a:fld id="{D0BF4574-1EA0-4958-9A1E-43FB884609CF}" type="slidenum">
              <a:rPr lang="en-US" smtClean="0"/>
              <a:t>69</a:t>
            </a:fld>
            <a:endParaRPr lang="en-US"/>
          </a:p>
        </p:txBody>
      </p:sp>
    </p:spTree>
    <p:extLst>
      <p:ext uri="{BB962C8B-B14F-4D97-AF65-F5344CB8AC3E}">
        <p14:creationId xmlns:p14="http://schemas.microsoft.com/office/powerpoint/2010/main" val="24195185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a concrete example in academic graph here.</a:t>
            </a:r>
          </a:p>
          <a:p>
            <a:endParaRPr lang="en-US" dirty="0"/>
          </a:p>
          <a:p>
            <a:r>
              <a:rPr lang="en-US" dirty="0"/>
              <a:t>Suppose we’d like to generate a new paper node, whose title is considered as attribute, and authors, venue, cited papers are connected edges.</a:t>
            </a:r>
          </a:p>
        </p:txBody>
      </p:sp>
      <p:sp>
        <p:nvSpPr>
          <p:cNvPr id="4" name="Slide Number Placeholder 3"/>
          <p:cNvSpPr>
            <a:spLocks noGrp="1"/>
          </p:cNvSpPr>
          <p:nvPr>
            <p:ph type="sldNum" sz="quarter" idx="5"/>
          </p:nvPr>
        </p:nvSpPr>
        <p:spPr/>
        <p:txBody>
          <a:bodyPr/>
          <a:lstStyle/>
          <a:p>
            <a:fld id="{D0BF4574-1EA0-4958-9A1E-43FB884609CF}" type="slidenum">
              <a:rPr lang="en-US" smtClean="0"/>
              <a:t>70</a:t>
            </a:fld>
            <a:endParaRPr lang="en-US"/>
          </a:p>
        </p:txBody>
      </p:sp>
    </p:spTree>
    <p:extLst>
      <p:ext uri="{BB962C8B-B14F-4D97-AF65-F5344CB8AC3E}">
        <p14:creationId xmlns:p14="http://schemas.microsoft.com/office/powerpoint/2010/main" val="26336955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first mask out some edges, and regard the remaining ones as observed edges.</a:t>
            </a:r>
          </a:p>
        </p:txBody>
      </p:sp>
      <p:sp>
        <p:nvSpPr>
          <p:cNvPr id="4" name="Slide Number Placeholder 3"/>
          <p:cNvSpPr>
            <a:spLocks noGrp="1"/>
          </p:cNvSpPr>
          <p:nvPr>
            <p:ph type="sldNum" sz="quarter" idx="5"/>
          </p:nvPr>
        </p:nvSpPr>
        <p:spPr/>
        <p:txBody>
          <a:bodyPr/>
          <a:lstStyle/>
          <a:p>
            <a:fld id="{D0BF4574-1EA0-4958-9A1E-43FB884609CF}" type="slidenum">
              <a:rPr lang="en-US" smtClean="0"/>
              <a:t>71</a:t>
            </a:fld>
            <a:endParaRPr lang="en-US"/>
          </a:p>
        </p:txBody>
      </p:sp>
    </p:spTree>
    <p:extLst>
      <p:ext uri="{BB962C8B-B14F-4D97-AF65-F5344CB8AC3E}">
        <p14:creationId xmlns:p14="http://schemas.microsoft.com/office/powerpoint/2010/main" val="29915393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step is to use the remaining edges to predict this paper’s title, which can help capture the dependency between the attribute and neighborhood nodes, such as Data Mining.</a:t>
            </a:r>
          </a:p>
        </p:txBody>
      </p:sp>
      <p:sp>
        <p:nvSpPr>
          <p:cNvPr id="4" name="Slide Number Placeholder 3"/>
          <p:cNvSpPr>
            <a:spLocks noGrp="1"/>
          </p:cNvSpPr>
          <p:nvPr>
            <p:ph type="sldNum" sz="quarter" idx="5"/>
          </p:nvPr>
        </p:nvSpPr>
        <p:spPr/>
        <p:txBody>
          <a:bodyPr/>
          <a:lstStyle/>
          <a:p>
            <a:fld id="{D0BF4574-1EA0-4958-9A1E-43FB884609CF}" type="slidenum">
              <a:rPr lang="en-US" smtClean="0"/>
              <a:t>72</a:t>
            </a:fld>
            <a:endParaRPr lang="en-US"/>
          </a:p>
        </p:txBody>
      </p:sp>
    </p:spTree>
    <p:extLst>
      <p:ext uri="{BB962C8B-B14F-4D97-AF65-F5344CB8AC3E}">
        <p14:creationId xmlns:p14="http://schemas.microsoft.com/office/powerpoint/2010/main" val="16718304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use both the observed edge and generated attribute to predict the remaining edges, such as authors, published venue, citations. In this way, we can also capture the dependency between attribute and masked edges, such as KDD.</a:t>
            </a:r>
          </a:p>
        </p:txBody>
      </p:sp>
      <p:sp>
        <p:nvSpPr>
          <p:cNvPr id="4" name="Slide Number Placeholder 3"/>
          <p:cNvSpPr>
            <a:spLocks noGrp="1"/>
          </p:cNvSpPr>
          <p:nvPr>
            <p:ph type="sldNum" sz="quarter" idx="5"/>
          </p:nvPr>
        </p:nvSpPr>
        <p:spPr/>
        <p:txBody>
          <a:bodyPr/>
          <a:lstStyle/>
          <a:p>
            <a:fld id="{D0BF4574-1EA0-4958-9A1E-43FB884609CF}" type="slidenum">
              <a:rPr lang="en-US" smtClean="0"/>
              <a:t>73</a:t>
            </a:fld>
            <a:endParaRPr lang="en-US"/>
          </a:p>
        </p:txBody>
      </p:sp>
    </p:spTree>
    <p:extLst>
      <p:ext uri="{BB962C8B-B14F-4D97-AF65-F5344CB8AC3E}">
        <p14:creationId xmlns:p14="http://schemas.microsoft.com/office/powerpoint/2010/main" val="2982085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text is the node feature for this paper node.</a:t>
            </a:r>
          </a:p>
          <a:p>
            <a:endParaRPr lang="en-US" dirty="0"/>
          </a:p>
          <a:p>
            <a:r>
              <a:rPr lang="en-US" dirty="0"/>
              <a:t>For the author node, it can be associated with totally different features, such as the author profile table or even image.</a:t>
            </a:r>
          </a:p>
        </p:txBody>
      </p:sp>
      <p:sp>
        <p:nvSpPr>
          <p:cNvPr id="4" name="Slide Number Placeholder 3"/>
          <p:cNvSpPr>
            <a:spLocks noGrp="1"/>
          </p:cNvSpPr>
          <p:nvPr>
            <p:ph type="sldNum" sz="quarter" idx="5"/>
          </p:nvPr>
        </p:nvSpPr>
        <p:spPr/>
        <p:txBody>
          <a:bodyPr/>
          <a:lstStyle/>
          <a:p>
            <a:fld id="{2B4BD104-8CDB-49B0-89DA-F7CC0B450778}" type="slidenum">
              <a:rPr lang="en-US" smtClean="0"/>
              <a:t>6</a:t>
            </a:fld>
            <a:endParaRPr lang="en-US"/>
          </a:p>
        </p:txBody>
      </p:sp>
    </p:spTree>
    <p:extLst>
      <p:ext uri="{BB962C8B-B14F-4D97-AF65-F5344CB8AC3E}">
        <p14:creationId xmlns:p14="http://schemas.microsoft.com/office/powerpoint/2010/main" val="13335487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Formally, we can write down the decomposition. With random masking of the edges, the expectation of our generation task is equivalent to the whole graph distribution.</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D0BF4574-1EA0-4958-9A1E-43FB884609CF}" type="slidenum">
              <a:rPr lang="en-US" smtClean="0"/>
              <a:t>74</a:t>
            </a:fld>
            <a:endParaRPr lang="en-US"/>
          </a:p>
        </p:txBody>
      </p:sp>
    </p:spTree>
    <p:extLst>
      <p:ext uri="{BB962C8B-B14F-4D97-AF65-F5344CB8AC3E}">
        <p14:creationId xmlns:p14="http://schemas.microsoft.com/office/powerpoint/2010/main" val="2984400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sake of efficiency, we desire to compute the loss of attribute and edge generations by running GNN only once for each graph.</a:t>
            </a:r>
          </a:p>
          <a:p>
            <a:endParaRPr lang="en-US" dirty="0"/>
          </a:p>
          <a:p>
            <a:r>
              <a:rPr lang="en-US" dirty="0"/>
              <a:t>However, when doing edge generation, we will utilize the attribute information, which will leak to the attribute generation task.</a:t>
            </a:r>
          </a:p>
        </p:txBody>
      </p:sp>
      <p:sp>
        <p:nvSpPr>
          <p:cNvPr id="4" name="Slide Number Placeholder 3"/>
          <p:cNvSpPr>
            <a:spLocks noGrp="1"/>
          </p:cNvSpPr>
          <p:nvPr>
            <p:ph type="sldNum" sz="quarter" idx="5"/>
          </p:nvPr>
        </p:nvSpPr>
        <p:spPr/>
        <p:txBody>
          <a:bodyPr/>
          <a:lstStyle/>
          <a:p>
            <a:fld id="{D0BF4574-1EA0-4958-9A1E-43FB884609CF}" type="slidenum">
              <a:rPr lang="en-US" smtClean="0"/>
              <a:t>75</a:t>
            </a:fld>
            <a:endParaRPr lang="en-US"/>
          </a:p>
        </p:txBody>
      </p:sp>
    </p:spTree>
    <p:extLst>
      <p:ext uri="{BB962C8B-B14F-4D97-AF65-F5344CB8AC3E}">
        <p14:creationId xmlns:p14="http://schemas.microsoft.com/office/powerpoint/2010/main" val="16504047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avoid information leakage, we split each node into two types of nodes: • </a:t>
            </a:r>
          </a:p>
          <a:p>
            <a:endParaRPr lang="en-US" dirty="0"/>
          </a:p>
          <a:p>
            <a:r>
              <a:rPr lang="en-US" dirty="0"/>
              <a:t>Attribute Generation Nodes. We masked out the attributes of these nodes and replace them with a dummy token and learned a shared vector to represent it† . </a:t>
            </a:r>
          </a:p>
          <a:p>
            <a:endParaRPr lang="en-US" dirty="0"/>
          </a:p>
          <a:p>
            <a:r>
              <a:rPr lang="en-US" dirty="0"/>
              <a:t>Edge Generation Nodes. For these nodes, we keep their attributes and put them as input. </a:t>
            </a:r>
          </a:p>
          <a:p>
            <a:endParaRPr lang="en-US" dirty="0"/>
          </a:p>
          <a:p>
            <a:r>
              <a:rPr lang="en-US" dirty="0"/>
              <a:t>After running GNN over the graph, we’ll get the two sets of node representation of each node, which will be used for the two generation tasks.</a:t>
            </a:r>
          </a:p>
        </p:txBody>
      </p:sp>
      <p:sp>
        <p:nvSpPr>
          <p:cNvPr id="4" name="Slide Number Placeholder 3"/>
          <p:cNvSpPr>
            <a:spLocks noGrp="1"/>
          </p:cNvSpPr>
          <p:nvPr>
            <p:ph type="sldNum" sz="quarter" idx="5"/>
          </p:nvPr>
        </p:nvSpPr>
        <p:spPr/>
        <p:txBody>
          <a:bodyPr/>
          <a:lstStyle/>
          <a:p>
            <a:fld id="{D0BF4574-1EA0-4958-9A1E-43FB884609CF}" type="slidenum">
              <a:rPr lang="en-US" smtClean="0"/>
              <a:t>76</a:t>
            </a:fld>
            <a:endParaRPr lang="en-US"/>
          </a:p>
        </p:txBody>
      </p:sp>
    </p:spTree>
    <p:extLst>
      <p:ext uri="{BB962C8B-B14F-4D97-AF65-F5344CB8AC3E}">
        <p14:creationId xmlns:p14="http://schemas.microsoft.com/office/powerpoint/2010/main" val="14099265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pre-train GNNs on graphs that are too large to fit into the hardware, we sample subgraphs for training.</a:t>
            </a:r>
          </a:p>
          <a:p>
            <a:endParaRPr lang="en-US" dirty="0"/>
          </a:p>
          <a:p>
            <a:r>
              <a:rPr lang="en-US" dirty="0"/>
              <a:t>To estimate the edge loss, it is required to go over all nodes of the input graph as denominator. However, we only have access to the sampled nodes in a subgraph for estimating this loss, making the (self-)supervision only focus on local signals. </a:t>
            </a:r>
          </a:p>
          <a:p>
            <a:endParaRPr lang="en-US" dirty="0"/>
          </a:p>
          <a:p>
            <a:r>
              <a:rPr lang="en-US" dirty="0"/>
              <a:t>To alleviate this issue, we propose the Adaptive Queue, which stores node representations in previously-sampled subgraphs as negative samples, which can enlarge the negative sample size</a:t>
            </a:r>
          </a:p>
        </p:txBody>
      </p:sp>
      <p:sp>
        <p:nvSpPr>
          <p:cNvPr id="4" name="Slide Number Placeholder 3"/>
          <p:cNvSpPr>
            <a:spLocks noGrp="1"/>
          </p:cNvSpPr>
          <p:nvPr>
            <p:ph type="sldNum" sz="quarter" idx="5"/>
          </p:nvPr>
        </p:nvSpPr>
        <p:spPr/>
        <p:txBody>
          <a:bodyPr/>
          <a:lstStyle/>
          <a:p>
            <a:fld id="{D0BF4574-1EA0-4958-9A1E-43FB884609CF}" type="slidenum">
              <a:rPr lang="en-US" smtClean="0"/>
              <a:t>77</a:t>
            </a:fld>
            <a:endParaRPr lang="en-US"/>
          </a:p>
        </p:txBody>
      </p:sp>
    </p:spTree>
    <p:extLst>
      <p:ext uri="{BB962C8B-B14F-4D97-AF65-F5344CB8AC3E}">
        <p14:creationId xmlns:p14="http://schemas.microsoft.com/office/powerpoint/2010/main" val="911353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the performance of GPT-GNN, we conduct experiments on two large-scale heterogenous graphs. </a:t>
            </a:r>
          </a:p>
          <a:p>
            <a:endParaRPr lang="en-US" dirty="0"/>
          </a:p>
          <a:p>
            <a:r>
              <a:rPr lang="en-US" dirty="0"/>
              <a:t>The first one is Microsoft Academic Graph (OAG),</a:t>
            </a:r>
            <a:r>
              <a:rPr lang="zh-CN" altLang="en-US" dirty="0"/>
              <a:t> </a:t>
            </a:r>
            <a:r>
              <a:rPr lang="en-US" altLang="zh-CN" dirty="0"/>
              <a:t>which</a:t>
            </a:r>
            <a:r>
              <a:rPr lang="zh-CN" altLang="en-US" dirty="0"/>
              <a:t> </a:t>
            </a:r>
            <a:r>
              <a:rPr lang="en-US" dirty="0"/>
              <a:t>contains more than 200 million nodes and 2.3 billion edges. The other is Amazon Recommendation datasets.</a:t>
            </a:r>
          </a:p>
        </p:txBody>
      </p:sp>
      <p:sp>
        <p:nvSpPr>
          <p:cNvPr id="4" name="Slide Number Placeholder 3"/>
          <p:cNvSpPr>
            <a:spLocks noGrp="1"/>
          </p:cNvSpPr>
          <p:nvPr>
            <p:ph type="sldNum" sz="quarter" idx="5"/>
          </p:nvPr>
        </p:nvSpPr>
        <p:spPr/>
        <p:txBody>
          <a:bodyPr/>
          <a:lstStyle/>
          <a:p>
            <a:fld id="{D0BF4574-1EA0-4958-9A1E-43FB884609CF}" type="slidenum">
              <a:rPr lang="en-US" smtClean="0"/>
              <a:t>78</a:t>
            </a:fld>
            <a:endParaRPr lang="en-US"/>
          </a:p>
        </p:txBody>
      </p:sp>
    </p:spTree>
    <p:extLst>
      <p:ext uri="{BB962C8B-B14F-4D97-AF65-F5344CB8AC3E}">
        <p14:creationId xmlns:p14="http://schemas.microsoft.com/office/powerpoint/2010/main" val="41263979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focus on the discussion of Open Academic Graph Datasets.</a:t>
            </a:r>
          </a:p>
          <a:p>
            <a:endParaRPr lang="en-US" altLang="zh-CN" dirty="0"/>
          </a:p>
          <a:p>
            <a:r>
              <a:rPr lang="en-US" altLang="zh-CN" dirty="0"/>
              <a:t>The fine-tuning task is inferring the topic and venue of each paper and author name disambiguation. We mainly utilize Heterogenous Graph Transformer as our base model.</a:t>
            </a:r>
          </a:p>
        </p:txBody>
      </p:sp>
      <p:sp>
        <p:nvSpPr>
          <p:cNvPr id="4" name="Slide Number Placeholder 3"/>
          <p:cNvSpPr>
            <a:spLocks noGrp="1"/>
          </p:cNvSpPr>
          <p:nvPr>
            <p:ph type="sldNum" sz="quarter" idx="5"/>
          </p:nvPr>
        </p:nvSpPr>
        <p:spPr/>
        <p:txBody>
          <a:bodyPr/>
          <a:lstStyle/>
          <a:p>
            <a:fld id="{D0BF4574-1EA0-4958-9A1E-43FB884609CF}" type="slidenum">
              <a:rPr lang="en-US" smtClean="0"/>
              <a:t>79</a:t>
            </a:fld>
            <a:endParaRPr lang="en-US"/>
          </a:p>
        </p:txBody>
      </p:sp>
    </p:spTree>
    <p:extLst>
      <p:ext uri="{BB962C8B-B14F-4D97-AF65-F5344CB8AC3E}">
        <p14:creationId xmlns:p14="http://schemas.microsoft.com/office/powerpoint/2010/main" val="35565246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mimic real-world domain transfer setting, we choose nodes of some specific domains for pre-training, and conduct downstream evaluation to a different domain.</a:t>
            </a:r>
          </a:p>
          <a:p>
            <a:endParaRPr lang="en-US" altLang="zh-CN" dirty="0"/>
          </a:p>
          <a:p>
            <a:r>
              <a:rPr lang="en-US" dirty="0"/>
              <a:t>Specifically, in Field Transfer, we use all the papers except CS for pre-training, and use CS papers for fine-tuning. In Time Transfer, we use CS paper before 2014 for pre-training, and CS papers after 2014 for fine-tuning. </a:t>
            </a:r>
          </a:p>
          <a:p>
            <a:endParaRPr lang="en-US" altLang="zh-CN" dirty="0"/>
          </a:p>
          <a:p>
            <a:r>
              <a:rPr lang="en-US" altLang="zh-CN" dirty="0"/>
              <a:t>We also consider combine the two transfer together, which becomes the most challenging setting.</a:t>
            </a:r>
          </a:p>
        </p:txBody>
      </p:sp>
      <p:sp>
        <p:nvSpPr>
          <p:cNvPr id="4" name="Slide Number Placeholder 3"/>
          <p:cNvSpPr>
            <a:spLocks noGrp="1"/>
          </p:cNvSpPr>
          <p:nvPr>
            <p:ph type="sldNum" sz="quarter" idx="5"/>
          </p:nvPr>
        </p:nvSpPr>
        <p:spPr/>
        <p:txBody>
          <a:bodyPr/>
          <a:lstStyle/>
          <a:p>
            <a:fld id="{D0BF4574-1EA0-4958-9A1E-43FB884609CF}" type="slidenum">
              <a:rPr lang="en-US" smtClean="0"/>
              <a:t>80</a:t>
            </a:fld>
            <a:endParaRPr lang="en-US"/>
          </a:p>
        </p:txBody>
      </p:sp>
    </p:spTree>
    <p:extLst>
      <p:ext uri="{BB962C8B-B14F-4D97-AF65-F5344CB8AC3E}">
        <p14:creationId xmlns:p14="http://schemas.microsoft.com/office/powerpoint/2010/main" val="9573057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our proposed GPT-GNN consistently enhances the downstream task performance and outperforms other baselines under different settings, and it achieves performance gain of 9.1%. </a:t>
            </a:r>
          </a:p>
          <a:p>
            <a:endParaRPr lang="en-US" dirty="0"/>
          </a:p>
          <a:p>
            <a:r>
              <a:rPr lang="en-US" dirty="0"/>
              <a:t>The two generation tasks are all helpful, and the combined version is the best pre-training task.</a:t>
            </a:r>
          </a:p>
        </p:txBody>
      </p:sp>
      <p:sp>
        <p:nvSpPr>
          <p:cNvPr id="4" name="Slide Number Placeholder 3"/>
          <p:cNvSpPr>
            <a:spLocks noGrp="1"/>
          </p:cNvSpPr>
          <p:nvPr>
            <p:ph type="sldNum" sz="quarter" idx="5"/>
          </p:nvPr>
        </p:nvSpPr>
        <p:spPr/>
        <p:txBody>
          <a:bodyPr/>
          <a:lstStyle/>
          <a:p>
            <a:fld id="{D0BF4574-1EA0-4958-9A1E-43FB884609CF}" type="slidenum">
              <a:rPr lang="en-US" smtClean="0"/>
              <a:t>81</a:t>
            </a:fld>
            <a:endParaRPr lang="en-US"/>
          </a:p>
        </p:txBody>
      </p:sp>
    </p:spTree>
    <p:extLst>
      <p:ext uri="{BB962C8B-B14F-4D97-AF65-F5344CB8AC3E}">
        <p14:creationId xmlns:p14="http://schemas.microsoft.com/office/powerpoint/2010/main" val="4090513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evaluate the promise of our proposed pre-training method under different percentage of labelled data. As is shown, GPT-GNN consistently improve the downstream task performance.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we can see that with-pre-training, the performance with only 20% label data is higher than direct supervised learning with 100% data. This shows the effectiveness of pre-training, especially when the label is scarce.</a:t>
            </a:r>
          </a:p>
          <a:p>
            <a:endParaRPr lang="en-US" dirty="0"/>
          </a:p>
        </p:txBody>
      </p:sp>
      <p:sp>
        <p:nvSpPr>
          <p:cNvPr id="4" name="Slide Number Placeholder 3"/>
          <p:cNvSpPr>
            <a:spLocks noGrp="1"/>
          </p:cNvSpPr>
          <p:nvPr>
            <p:ph type="sldNum" sz="quarter" idx="5"/>
          </p:nvPr>
        </p:nvSpPr>
        <p:spPr/>
        <p:txBody>
          <a:bodyPr/>
          <a:lstStyle/>
          <a:p>
            <a:fld id="{D0BF4574-1EA0-4958-9A1E-43FB884609CF}" type="slidenum">
              <a:rPr lang="en-US" smtClean="0"/>
              <a:t>82</a:t>
            </a:fld>
            <a:endParaRPr lang="en-US"/>
          </a:p>
        </p:txBody>
      </p:sp>
    </p:spTree>
    <p:extLst>
      <p:ext uri="{BB962C8B-B14F-4D97-AF65-F5344CB8AC3E}">
        <p14:creationId xmlns:p14="http://schemas.microsoft.com/office/powerpoint/2010/main" val="7848506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show the loss curve with and without pre-training. With pre-training, the model can achieve higher generalization performance and more robust to over-fitting.</a:t>
            </a:r>
          </a:p>
          <a:p>
            <a:endParaRPr lang="en-US" dirty="0"/>
          </a:p>
          <a:p>
            <a:endParaRPr lang="en-US" dirty="0"/>
          </a:p>
        </p:txBody>
      </p:sp>
      <p:sp>
        <p:nvSpPr>
          <p:cNvPr id="4" name="Slide Number Placeholder 3"/>
          <p:cNvSpPr>
            <a:spLocks noGrp="1"/>
          </p:cNvSpPr>
          <p:nvPr>
            <p:ph type="sldNum" sz="quarter" idx="5"/>
          </p:nvPr>
        </p:nvSpPr>
        <p:spPr/>
        <p:txBody>
          <a:bodyPr/>
          <a:lstStyle/>
          <a:p>
            <a:fld id="{84455CB7-4843-4713-A312-E24063EA0C0D}" type="slidenum">
              <a:rPr lang="en-US" smtClean="0"/>
              <a:t>83</a:t>
            </a:fld>
            <a:endParaRPr lang="en-US"/>
          </a:p>
        </p:txBody>
      </p:sp>
    </p:spTree>
    <p:extLst>
      <p:ext uri="{BB962C8B-B14F-4D97-AF65-F5344CB8AC3E}">
        <p14:creationId xmlns:p14="http://schemas.microsoft.com/office/powerpoint/2010/main" val="3672890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a more vivid view, I give several real-world heterogeneous graph as examples.</a:t>
            </a:r>
          </a:p>
          <a:p>
            <a:endParaRPr lang="en-US" dirty="0"/>
          </a:p>
          <a:p>
            <a:r>
              <a:rPr lang="en-US" dirty="0"/>
              <a:t>This is the Microsoft Office Graph, in which we have multiple node types including emails, files, tasks, notes, messages, etc.</a:t>
            </a:r>
          </a:p>
          <a:p>
            <a:endParaRPr lang="en-US" dirty="0"/>
          </a:p>
          <a:p>
            <a:r>
              <a:rPr lang="en-US" dirty="0"/>
              <a:t>Also, different pairs of nodes are connected by </a:t>
            </a:r>
            <a:r>
              <a:rPr lang="en-US" dirty="0" err="1"/>
              <a:t>differenty</a:t>
            </a:r>
            <a:r>
              <a:rPr lang="en-US" dirty="0"/>
              <a:t> types of edges. For example, user can share files, created files, schedule meetings, etc.</a:t>
            </a:r>
          </a:p>
        </p:txBody>
      </p:sp>
      <p:sp>
        <p:nvSpPr>
          <p:cNvPr id="4" name="Slide Number Placeholder 3"/>
          <p:cNvSpPr>
            <a:spLocks noGrp="1"/>
          </p:cNvSpPr>
          <p:nvPr>
            <p:ph type="sldNum" sz="quarter" idx="5"/>
          </p:nvPr>
        </p:nvSpPr>
        <p:spPr/>
        <p:txBody>
          <a:bodyPr/>
          <a:lstStyle/>
          <a:p>
            <a:fld id="{2B4BD104-8CDB-49B0-89DA-F7CC0B450778}" type="slidenum">
              <a:rPr lang="en-US" smtClean="0"/>
              <a:t>7</a:t>
            </a:fld>
            <a:endParaRPr lang="en-US"/>
          </a:p>
        </p:txBody>
      </p:sp>
    </p:spTree>
    <p:extLst>
      <p:ext uri="{BB962C8B-B14F-4D97-AF65-F5344CB8AC3E}">
        <p14:creationId xmlns:p14="http://schemas.microsoft.com/office/powerpoint/2010/main" val="2194556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we show the generated title in our pre-training task. It seems that the model can indeed capture the overall semantic of each paper only utilize their neighborhood.</a:t>
            </a:r>
          </a:p>
        </p:txBody>
      </p:sp>
      <p:sp>
        <p:nvSpPr>
          <p:cNvPr id="4" name="Slide Number Placeholder 3"/>
          <p:cNvSpPr>
            <a:spLocks noGrp="1"/>
          </p:cNvSpPr>
          <p:nvPr>
            <p:ph type="sldNum" sz="quarter" idx="5"/>
          </p:nvPr>
        </p:nvSpPr>
        <p:spPr/>
        <p:txBody>
          <a:bodyPr/>
          <a:lstStyle/>
          <a:p>
            <a:fld id="{84455CB7-4843-4713-A312-E24063EA0C0D}" type="slidenum">
              <a:rPr lang="en-US" smtClean="0"/>
              <a:t>84</a:t>
            </a:fld>
            <a:endParaRPr lang="en-US"/>
          </a:p>
        </p:txBody>
      </p:sp>
    </p:spTree>
    <p:extLst>
      <p:ext uri="{BB962C8B-B14F-4D97-AF65-F5344CB8AC3E}">
        <p14:creationId xmlns:p14="http://schemas.microsoft.com/office/powerpoint/2010/main" val="28281161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show that GPT-GNN can consistently improve the performance for various GNN models, but a more expressive model as HGT can receive higher performance gain.</a:t>
            </a:r>
          </a:p>
          <a:p>
            <a:endParaRPr lang="en-US" dirty="0"/>
          </a:p>
          <a:p>
            <a:endParaRPr lang="en-US" dirty="0"/>
          </a:p>
        </p:txBody>
      </p:sp>
      <p:sp>
        <p:nvSpPr>
          <p:cNvPr id="4" name="Slide Number Placeholder 3"/>
          <p:cNvSpPr>
            <a:spLocks noGrp="1"/>
          </p:cNvSpPr>
          <p:nvPr>
            <p:ph type="sldNum" sz="quarter" idx="5"/>
          </p:nvPr>
        </p:nvSpPr>
        <p:spPr/>
        <p:txBody>
          <a:bodyPr/>
          <a:lstStyle/>
          <a:p>
            <a:fld id="{84455CB7-4843-4713-A312-E24063EA0C0D}" type="slidenum">
              <a:rPr lang="en-US" smtClean="0"/>
              <a:t>85</a:t>
            </a:fld>
            <a:endParaRPr lang="en-US"/>
          </a:p>
        </p:txBody>
      </p:sp>
    </p:spTree>
    <p:extLst>
      <p:ext uri="{BB962C8B-B14F-4D97-AF65-F5344CB8AC3E}">
        <p14:creationId xmlns:p14="http://schemas.microsoft.com/office/powerpoint/2010/main" val="38475141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show that GPT-GNN can be utilized for homogenous graphs and get the highest performance gain.</a:t>
            </a:r>
          </a:p>
        </p:txBody>
      </p:sp>
      <p:sp>
        <p:nvSpPr>
          <p:cNvPr id="4" name="Slide Number Placeholder 3"/>
          <p:cNvSpPr>
            <a:spLocks noGrp="1"/>
          </p:cNvSpPr>
          <p:nvPr>
            <p:ph type="sldNum" sz="quarter" idx="5"/>
          </p:nvPr>
        </p:nvSpPr>
        <p:spPr/>
        <p:txBody>
          <a:bodyPr/>
          <a:lstStyle/>
          <a:p>
            <a:fld id="{84455CB7-4843-4713-A312-E24063EA0C0D}" type="slidenum">
              <a:rPr lang="en-US" smtClean="0"/>
              <a:t>86</a:t>
            </a:fld>
            <a:endParaRPr lang="en-US"/>
          </a:p>
        </p:txBody>
      </p:sp>
    </p:spTree>
    <p:extLst>
      <p:ext uri="{BB962C8B-B14F-4D97-AF65-F5344CB8AC3E}">
        <p14:creationId xmlns:p14="http://schemas.microsoft.com/office/powerpoint/2010/main" val="1726946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the e-commerce user </a:t>
            </a:r>
            <a:r>
              <a:rPr lang="en-US" dirty="0" err="1"/>
              <a:t>behaviour</a:t>
            </a:r>
            <a:r>
              <a:rPr lang="en-US" dirty="0"/>
              <a:t> can also be abstracted as a heterogeneous graph, in which there are nodes like user, item, query, attribute, location, etc. The edge between user and item can be diverse, including buy, prefer, visit, search, click, etc. And among items, there are relations like belong, co-occur.</a:t>
            </a:r>
          </a:p>
        </p:txBody>
      </p:sp>
      <p:sp>
        <p:nvSpPr>
          <p:cNvPr id="4" name="Slide Number Placeholder 3"/>
          <p:cNvSpPr>
            <a:spLocks noGrp="1"/>
          </p:cNvSpPr>
          <p:nvPr>
            <p:ph type="sldNum" sz="quarter" idx="5"/>
          </p:nvPr>
        </p:nvSpPr>
        <p:spPr/>
        <p:txBody>
          <a:bodyPr/>
          <a:lstStyle/>
          <a:p>
            <a:fld id="{2B4BD104-8CDB-49B0-89DA-F7CC0B450778}" type="slidenum">
              <a:rPr lang="en-US" smtClean="0"/>
              <a:t>8</a:t>
            </a:fld>
            <a:endParaRPr lang="en-US"/>
          </a:p>
        </p:txBody>
      </p:sp>
    </p:spTree>
    <p:extLst>
      <p:ext uri="{BB962C8B-B14F-4D97-AF65-F5344CB8AC3E}">
        <p14:creationId xmlns:p14="http://schemas.microsoft.com/office/powerpoint/2010/main" val="641336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introduce academic graphs.</a:t>
            </a:r>
          </a:p>
          <a:p>
            <a:endParaRPr lang="en-US" dirty="0"/>
          </a:p>
          <a:p>
            <a:r>
              <a:rPr lang="en-US" dirty="0"/>
              <a:t>This is the heterogeneous graph that represents how the scholars publish research articles.</a:t>
            </a:r>
          </a:p>
          <a:p>
            <a:endParaRPr lang="en-US" dirty="0"/>
          </a:p>
          <a:p>
            <a:r>
              <a:rPr lang="en-US" dirty="0"/>
              <a:t>The node types are paper, author, venue, institutes and fields (which is paper topic)</a:t>
            </a:r>
          </a:p>
        </p:txBody>
      </p:sp>
      <p:sp>
        <p:nvSpPr>
          <p:cNvPr id="4" name="Slide Number Placeholder 3"/>
          <p:cNvSpPr>
            <a:spLocks noGrp="1"/>
          </p:cNvSpPr>
          <p:nvPr>
            <p:ph type="sldNum" sz="quarter" idx="5"/>
          </p:nvPr>
        </p:nvSpPr>
        <p:spPr/>
        <p:txBody>
          <a:bodyPr/>
          <a:lstStyle/>
          <a:p>
            <a:fld id="{2B4BD104-8CDB-49B0-89DA-F7CC0B450778}" type="slidenum">
              <a:rPr lang="en-US" smtClean="0"/>
              <a:t>9</a:t>
            </a:fld>
            <a:endParaRPr lang="en-US"/>
          </a:p>
        </p:txBody>
      </p:sp>
    </p:spTree>
    <p:extLst>
      <p:ext uri="{BB962C8B-B14F-4D97-AF65-F5344CB8AC3E}">
        <p14:creationId xmlns:p14="http://schemas.microsoft.com/office/powerpoint/2010/main" val="2304089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Academic Graph is one of the largest heterogeneous academic graph, and implements a lot of online services to support academic research and analysis.</a:t>
            </a:r>
          </a:p>
          <a:p>
            <a:endParaRPr lang="en-US" dirty="0"/>
          </a:p>
          <a:p>
            <a:r>
              <a:rPr lang="en-US" dirty="0"/>
              <a:t>In the following, I’ll briefly introduce some of its features, and let us know what are the major tasks in the whole heterogeneous graph research.</a:t>
            </a:r>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10</a:t>
            </a:fld>
            <a:endParaRPr lang="en-US" altLang="zh-CN"/>
          </a:p>
        </p:txBody>
      </p:sp>
    </p:spTree>
    <p:extLst>
      <p:ext uri="{BB962C8B-B14F-4D97-AF65-F5344CB8AC3E}">
        <p14:creationId xmlns:p14="http://schemas.microsoft.com/office/powerpoint/2010/main" val="2339752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is entity recognition.</a:t>
            </a:r>
          </a:p>
          <a:p>
            <a:endParaRPr lang="en-US" dirty="0"/>
          </a:p>
          <a:p>
            <a:r>
              <a:rPr lang="en-US" dirty="0"/>
              <a:t>Given a search query, we need to associate it to the correct node in the network, and the nodes can be from totally different types.</a:t>
            </a:r>
          </a:p>
          <a:p>
            <a:endParaRPr lang="en-US" dirty="0"/>
          </a:p>
          <a:p>
            <a:r>
              <a:rPr lang="en-US" dirty="0"/>
              <a:t>For example, in this query, the system successfully segments and identify the institution node Stanford, Author node Jure, and Venue node Nature.</a:t>
            </a:r>
          </a:p>
          <a:p>
            <a:endParaRPr lang="en-US" dirty="0"/>
          </a:p>
          <a:p>
            <a:r>
              <a:rPr lang="en-US" dirty="0"/>
              <a:t>This task require the model to get accurate representation for the nodes in heterogeneous graph</a:t>
            </a:r>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11</a:t>
            </a:fld>
            <a:endParaRPr lang="en-US" altLang="zh-CN"/>
          </a:p>
        </p:txBody>
      </p:sp>
    </p:spTree>
    <p:extLst>
      <p:ext uri="{BB962C8B-B14F-4D97-AF65-F5344CB8AC3E}">
        <p14:creationId xmlns:p14="http://schemas.microsoft.com/office/powerpoint/2010/main" val="3075182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D911A-3E93-42E8-98F8-86FA242A35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D5EA39-B8C2-4B48-8979-6A9BC24B54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AA026C-3219-4A0B-BB6A-5C1AB6AB51ED}"/>
              </a:ext>
            </a:extLst>
          </p:cNvPr>
          <p:cNvSpPr>
            <a:spLocks noGrp="1"/>
          </p:cNvSpPr>
          <p:nvPr>
            <p:ph type="dt" sz="half" idx="10"/>
          </p:nvPr>
        </p:nvSpPr>
        <p:spPr/>
        <p:txBody>
          <a:bodyPr/>
          <a:lstStyle/>
          <a:p>
            <a:fld id="{F56AA137-72E7-4364-9540-2C350EA51C1C}" type="datetimeFigureOut">
              <a:rPr lang="en-US" smtClean="0"/>
              <a:t>1/14/2021</a:t>
            </a:fld>
            <a:endParaRPr lang="en-US"/>
          </a:p>
        </p:txBody>
      </p:sp>
      <p:sp>
        <p:nvSpPr>
          <p:cNvPr id="5" name="Footer Placeholder 4">
            <a:extLst>
              <a:ext uri="{FF2B5EF4-FFF2-40B4-BE49-F238E27FC236}">
                <a16:creationId xmlns:a16="http://schemas.microsoft.com/office/drawing/2014/main" id="{DCC42A84-9B44-45D0-B268-A0D3239B34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B4D263-D1AF-4CA2-9044-AAFEB7812601}"/>
              </a:ext>
            </a:extLst>
          </p:cNvPr>
          <p:cNvSpPr>
            <a:spLocks noGrp="1"/>
          </p:cNvSpPr>
          <p:nvPr>
            <p:ph type="sldNum" sz="quarter" idx="12"/>
          </p:nvPr>
        </p:nvSpPr>
        <p:spPr/>
        <p:txBody>
          <a:bodyPr/>
          <a:lstStyle/>
          <a:p>
            <a:fld id="{979CCDA1-1EAD-4653-9151-16CEEA124F08}" type="slidenum">
              <a:rPr lang="en-US" smtClean="0"/>
              <a:t>‹#›</a:t>
            </a:fld>
            <a:endParaRPr lang="en-US"/>
          </a:p>
        </p:txBody>
      </p:sp>
    </p:spTree>
    <p:extLst>
      <p:ext uri="{BB962C8B-B14F-4D97-AF65-F5344CB8AC3E}">
        <p14:creationId xmlns:p14="http://schemas.microsoft.com/office/powerpoint/2010/main" val="1549509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3F671-A3CE-41F7-8FE0-09CB147F93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DB33EE-D3A3-43BC-BDBE-7EFEB831FD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51750D-B274-4A50-9259-C58F2766004D}"/>
              </a:ext>
            </a:extLst>
          </p:cNvPr>
          <p:cNvSpPr>
            <a:spLocks noGrp="1"/>
          </p:cNvSpPr>
          <p:nvPr>
            <p:ph type="dt" sz="half" idx="10"/>
          </p:nvPr>
        </p:nvSpPr>
        <p:spPr/>
        <p:txBody>
          <a:bodyPr/>
          <a:lstStyle/>
          <a:p>
            <a:fld id="{F56AA137-72E7-4364-9540-2C350EA51C1C}" type="datetimeFigureOut">
              <a:rPr lang="en-US" smtClean="0"/>
              <a:t>1/14/2021</a:t>
            </a:fld>
            <a:endParaRPr lang="en-US"/>
          </a:p>
        </p:txBody>
      </p:sp>
      <p:sp>
        <p:nvSpPr>
          <p:cNvPr id="5" name="Footer Placeholder 4">
            <a:extLst>
              <a:ext uri="{FF2B5EF4-FFF2-40B4-BE49-F238E27FC236}">
                <a16:creationId xmlns:a16="http://schemas.microsoft.com/office/drawing/2014/main" id="{A884A794-6CE8-45B7-973E-232716F7F4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7CAA1E-AE77-44BE-A4C8-040A46C5C927}"/>
              </a:ext>
            </a:extLst>
          </p:cNvPr>
          <p:cNvSpPr>
            <a:spLocks noGrp="1"/>
          </p:cNvSpPr>
          <p:nvPr>
            <p:ph type="sldNum" sz="quarter" idx="12"/>
          </p:nvPr>
        </p:nvSpPr>
        <p:spPr/>
        <p:txBody>
          <a:bodyPr/>
          <a:lstStyle/>
          <a:p>
            <a:fld id="{979CCDA1-1EAD-4653-9151-16CEEA124F08}" type="slidenum">
              <a:rPr lang="en-US" smtClean="0"/>
              <a:t>‹#›</a:t>
            </a:fld>
            <a:endParaRPr lang="en-US"/>
          </a:p>
        </p:txBody>
      </p:sp>
    </p:spTree>
    <p:extLst>
      <p:ext uri="{BB962C8B-B14F-4D97-AF65-F5344CB8AC3E}">
        <p14:creationId xmlns:p14="http://schemas.microsoft.com/office/powerpoint/2010/main" val="2055971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8AFC80-A8A2-425B-89F5-FCBEA75C26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A8EA00-34DC-47D5-97A6-9DF9567DD0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CD1CC-745B-4B88-A7A4-F9A0C9D55F00}"/>
              </a:ext>
            </a:extLst>
          </p:cNvPr>
          <p:cNvSpPr>
            <a:spLocks noGrp="1"/>
          </p:cNvSpPr>
          <p:nvPr>
            <p:ph type="dt" sz="half" idx="10"/>
          </p:nvPr>
        </p:nvSpPr>
        <p:spPr/>
        <p:txBody>
          <a:bodyPr/>
          <a:lstStyle/>
          <a:p>
            <a:fld id="{F56AA137-72E7-4364-9540-2C350EA51C1C}" type="datetimeFigureOut">
              <a:rPr lang="en-US" smtClean="0"/>
              <a:t>1/14/2021</a:t>
            </a:fld>
            <a:endParaRPr lang="en-US"/>
          </a:p>
        </p:txBody>
      </p:sp>
      <p:sp>
        <p:nvSpPr>
          <p:cNvPr id="5" name="Footer Placeholder 4">
            <a:extLst>
              <a:ext uri="{FF2B5EF4-FFF2-40B4-BE49-F238E27FC236}">
                <a16:creationId xmlns:a16="http://schemas.microsoft.com/office/drawing/2014/main" id="{E47ECBF5-3720-4E7D-B0E7-F07F3668F0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6880B9-1FCB-4FB9-AF11-4D7AA771FD9E}"/>
              </a:ext>
            </a:extLst>
          </p:cNvPr>
          <p:cNvSpPr>
            <a:spLocks noGrp="1"/>
          </p:cNvSpPr>
          <p:nvPr>
            <p:ph type="sldNum" sz="quarter" idx="12"/>
          </p:nvPr>
        </p:nvSpPr>
        <p:spPr/>
        <p:txBody>
          <a:bodyPr/>
          <a:lstStyle/>
          <a:p>
            <a:fld id="{979CCDA1-1EAD-4653-9151-16CEEA124F08}" type="slidenum">
              <a:rPr lang="en-US" smtClean="0"/>
              <a:t>‹#›</a:t>
            </a:fld>
            <a:endParaRPr lang="en-US"/>
          </a:p>
        </p:txBody>
      </p:sp>
    </p:spTree>
    <p:extLst>
      <p:ext uri="{BB962C8B-B14F-4D97-AF65-F5344CB8AC3E}">
        <p14:creationId xmlns:p14="http://schemas.microsoft.com/office/powerpoint/2010/main" val="2230657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FF3C5-FB44-4300-92FD-56AAD3E9F3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F0BB84-4BC8-4F4C-AEEF-7C274A4924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C60288-2A0C-4473-91FE-7C195640EAD7}"/>
              </a:ext>
            </a:extLst>
          </p:cNvPr>
          <p:cNvSpPr>
            <a:spLocks noGrp="1"/>
          </p:cNvSpPr>
          <p:nvPr>
            <p:ph type="dt" sz="half" idx="10"/>
          </p:nvPr>
        </p:nvSpPr>
        <p:spPr/>
        <p:txBody>
          <a:bodyPr/>
          <a:lstStyle/>
          <a:p>
            <a:fld id="{F56AA137-72E7-4364-9540-2C350EA51C1C}" type="datetimeFigureOut">
              <a:rPr lang="en-US" smtClean="0"/>
              <a:t>1/14/2021</a:t>
            </a:fld>
            <a:endParaRPr lang="en-US"/>
          </a:p>
        </p:txBody>
      </p:sp>
      <p:sp>
        <p:nvSpPr>
          <p:cNvPr id="5" name="Footer Placeholder 4">
            <a:extLst>
              <a:ext uri="{FF2B5EF4-FFF2-40B4-BE49-F238E27FC236}">
                <a16:creationId xmlns:a16="http://schemas.microsoft.com/office/drawing/2014/main" id="{63B6C2F8-FB0E-4876-B14A-AD011F8939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17FCD1-974E-44A9-A776-AAAC8ABC6F80}"/>
              </a:ext>
            </a:extLst>
          </p:cNvPr>
          <p:cNvSpPr>
            <a:spLocks noGrp="1"/>
          </p:cNvSpPr>
          <p:nvPr>
            <p:ph type="sldNum" sz="quarter" idx="12"/>
          </p:nvPr>
        </p:nvSpPr>
        <p:spPr/>
        <p:txBody>
          <a:bodyPr/>
          <a:lstStyle/>
          <a:p>
            <a:fld id="{979CCDA1-1EAD-4653-9151-16CEEA124F08}" type="slidenum">
              <a:rPr lang="en-US" smtClean="0"/>
              <a:t>‹#›</a:t>
            </a:fld>
            <a:endParaRPr lang="en-US"/>
          </a:p>
        </p:txBody>
      </p:sp>
    </p:spTree>
    <p:extLst>
      <p:ext uri="{BB962C8B-B14F-4D97-AF65-F5344CB8AC3E}">
        <p14:creationId xmlns:p14="http://schemas.microsoft.com/office/powerpoint/2010/main" val="3247982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C748D-D078-46EB-B469-05BE2444BA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159B35-B3C7-460A-B33D-C9238A4AB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312C2C-18FB-4655-916C-798EAABFB1E1}"/>
              </a:ext>
            </a:extLst>
          </p:cNvPr>
          <p:cNvSpPr>
            <a:spLocks noGrp="1"/>
          </p:cNvSpPr>
          <p:nvPr>
            <p:ph type="dt" sz="half" idx="10"/>
          </p:nvPr>
        </p:nvSpPr>
        <p:spPr/>
        <p:txBody>
          <a:bodyPr/>
          <a:lstStyle/>
          <a:p>
            <a:fld id="{F56AA137-72E7-4364-9540-2C350EA51C1C}" type="datetimeFigureOut">
              <a:rPr lang="en-US" smtClean="0"/>
              <a:t>1/14/2021</a:t>
            </a:fld>
            <a:endParaRPr lang="en-US"/>
          </a:p>
        </p:txBody>
      </p:sp>
      <p:sp>
        <p:nvSpPr>
          <p:cNvPr id="5" name="Footer Placeholder 4">
            <a:extLst>
              <a:ext uri="{FF2B5EF4-FFF2-40B4-BE49-F238E27FC236}">
                <a16:creationId xmlns:a16="http://schemas.microsoft.com/office/drawing/2014/main" id="{AB84C910-B3F5-4E64-AB68-0379868051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236D05-847B-4A2D-AC55-950BC4FA746B}"/>
              </a:ext>
            </a:extLst>
          </p:cNvPr>
          <p:cNvSpPr>
            <a:spLocks noGrp="1"/>
          </p:cNvSpPr>
          <p:nvPr>
            <p:ph type="sldNum" sz="quarter" idx="12"/>
          </p:nvPr>
        </p:nvSpPr>
        <p:spPr/>
        <p:txBody>
          <a:bodyPr/>
          <a:lstStyle/>
          <a:p>
            <a:fld id="{979CCDA1-1EAD-4653-9151-16CEEA124F08}" type="slidenum">
              <a:rPr lang="en-US" smtClean="0"/>
              <a:t>‹#›</a:t>
            </a:fld>
            <a:endParaRPr lang="en-US"/>
          </a:p>
        </p:txBody>
      </p:sp>
    </p:spTree>
    <p:extLst>
      <p:ext uri="{BB962C8B-B14F-4D97-AF65-F5344CB8AC3E}">
        <p14:creationId xmlns:p14="http://schemas.microsoft.com/office/powerpoint/2010/main" val="777351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5DAE-7556-4EFA-827D-B4DFCADAE9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91F287-1832-403F-8F13-78E9800A9D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5AC44A-13CA-41D2-9E05-30CF6BE4AD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064906-D649-4245-B6F1-249A3D399358}"/>
              </a:ext>
            </a:extLst>
          </p:cNvPr>
          <p:cNvSpPr>
            <a:spLocks noGrp="1"/>
          </p:cNvSpPr>
          <p:nvPr>
            <p:ph type="dt" sz="half" idx="10"/>
          </p:nvPr>
        </p:nvSpPr>
        <p:spPr/>
        <p:txBody>
          <a:bodyPr/>
          <a:lstStyle/>
          <a:p>
            <a:fld id="{F56AA137-72E7-4364-9540-2C350EA51C1C}" type="datetimeFigureOut">
              <a:rPr lang="en-US" smtClean="0"/>
              <a:t>1/14/2021</a:t>
            </a:fld>
            <a:endParaRPr lang="en-US"/>
          </a:p>
        </p:txBody>
      </p:sp>
      <p:sp>
        <p:nvSpPr>
          <p:cNvPr id="6" name="Footer Placeholder 5">
            <a:extLst>
              <a:ext uri="{FF2B5EF4-FFF2-40B4-BE49-F238E27FC236}">
                <a16:creationId xmlns:a16="http://schemas.microsoft.com/office/drawing/2014/main" id="{6C26A996-DB69-45B4-B2D2-0DD50A2427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46FAE1-5983-44C9-8FB3-50D6E0AD6180}"/>
              </a:ext>
            </a:extLst>
          </p:cNvPr>
          <p:cNvSpPr>
            <a:spLocks noGrp="1"/>
          </p:cNvSpPr>
          <p:nvPr>
            <p:ph type="sldNum" sz="quarter" idx="12"/>
          </p:nvPr>
        </p:nvSpPr>
        <p:spPr/>
        <p:txBody>
          <a:bodyPr/>
          <a:lstStyle/>
          <a:p>
            <a:fld id="{979CCDA1-1EAD-4653-9151-16CEEA124F08}" type="slidenum">
              <a:rPr lang="en-US" smtClean="0"/>
              <a:t>‹#›</a:t>
            </a:fld>
            <a:endParaRPr lang="en-US"/>
          </a:p>
        </p:txBody>
      </p:sp>
    </p:spTree>
    <p:extLst>
      <p:ext uri="{BB962C8B-B14F-4D97-AF65-F5344CB8AC3E}">
        <p14:creationId xmlns:p14="http://schemas.microsoft.com/office/powerpoint/2010/main" val="4254581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6C69-C0D2-4B90-8103-EED0F674B9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40DEFF-2012-4F86-A494-7939B2B9EF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73CC62-78CA-49A7-9935-21BC862BBC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79EA47-6C00-47C9-8D25-AB296D84E5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1E40A8-CC28-4B2D-BDE0-8A380C0184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EB902C-387E-4A1D-BD6C-2E94738C9708}"/>
              </a:ext>
            </a:extLst>
          </p:cNvPr>
          <p:cNvSpPr>
            <a:spLocks noGrp="1"/>
          </p:cNvSpPr>
          <p:nvPr>
            <p:ph type="dt" sz="half" idx="10"/>
          </p:nvPr>
        </p:nvSpPr>
        <p:spPr/>
        <p:txBody>
          <a:bodyPr/>
          <a:lstStyle/>
          <a:p>
            <a:fld id="{F56AA137-72E7-4364-9540-2C350EA51C1C}" type="datetimeFigureOut">
              <a:rPr lang="en-US" smtClean="0"/>
              <a:t>1/14/2021</a:t>
            </a:fld>
            <a:endParaRPr lang="en-US"/>
          </a:p>
        </p:txBody>
      </p:sp>
      <p:sp>
        <p:nvSpPr>
          <p:cNvPr id="8" name="Footer Placeholder 7">
            <a:extLst>
              <a:ext uri="{FF2B5EF4-FFF2-40B4-BE49-F238E27FC236}">
                <a16:creationId xmlns:a16="http://schemas.microsoft.com/office/drawing/2014/main" id="{32978283-E678-4A42-B8BF-A4DF4E47F1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8D1E97-A745-428B-BD43-866267296862}"/>
              </a:ext>
            </a:extLst>
          </p:cNvPr>
          <p:cNvSpPr>
            <a:spLocks noGrp="1"/>
          </p:cNvSpPr>
          <p:nvPr>
            <p:ph type="sldNum" sz="quarter" idx="12"/>
          </p:nvPr>
        </p:nvSpPr>
        <p:spPr/>
        <p:txBody>
          <a:bodyPr/>
          <a:lstStyle/>
          <a:p>
            <a:fld id="{979CCDA1-1EAD-4653-9151-16CEEA124F08}" type="slidenum">
              <a:rPr lang="en-US" smtClean="0"/>
              <a:t>‹#›</a:t>
            </a:fld>
            <a:endParaRPr lang="en-US"/>
          </a:p>
        </p:txBody>
      </p:sp>
    </p:spTree>
    <p:extLst>
      <p:ext uri="{BB962C8B-B14F-4D97-AF65-F5344CB8AC3E}">
        <p14:creationId xmlns:p14="http://schemas.microsoft.com/office/powerpoint/2010/main" val="4075604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664F-2944-438E-957E-FE22A3A75A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D27590-6C40-4816-9463-CD6177FA1119}"/>
              </a:ext>
            </a:extLst>
          </p:cNvPr>
          <p:cNvSpPr>
            <a:spLocks noGrp="1"/>
          </p:cNvSpPr>
          <p:nvPr>
            <p:ph type="dt" sz="half" idx="10"/>
          </p:nvPr>
        </p:nvSpPr>
        <p:spPr/>
        <p:txBody>
          <a:bodyPr/>
          <a:lstStyle/>
          <a:p>
            <a:fld id="{F56AA137-72E7-4364-9540-2C350EA51C1C}" type="datetimeFigureOut">
              <a:rPr lang="en-US" smtClean="0"/>
              <a:t>1/14/2021</a:t>
            </a:fld>
            <a:endParaRPr lang="en-US"/>
          </a:p>
        </p:txBody>
      </p:sp>
      <p:sp>
        <p:nvSpPr>
          <p:cNvPr id="4" name="Footer Placeholder 3">
            <a:extLst>
              <a:ext uri="{FF2B5EF4-FFF2-40B4-BE49-F238E27FC236}">
                <a16:creationId xmlns:a16="http://schemas.microsoft.com/office/drawing/2014/main" id="{68897978-B327-4F0F-8F0D-896C3CD8F8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2DE70D-87D1-4BCD-8280-E00EBCB0A3F9}"/>
              </a:ext>
            </a:extLst>
          </p:cNvPr>
          <p:cNvSpPr>
            <a:spLocks noGrp="1"/>
          </p:cNvSpPr>
          <p:nvPr>
            <p:ph type="sldNum" sz="quarter" idx="12"/>
          </p:nvPr>
        </p:nvSpPr>
        <p:spPr/>
        <p:txBody>
          <a:bodyPr/>
          <a:lstStyle/>
          <a:p>
            <a:fld id="{979CCDA1-1EAD-4653-9151-16CEEA124F08}" type="slidenum">
              <a:rPr lang="en-US" smtClean="0"/>
              <a:t>‹#›</a:t>
            </a:fld>
            <a:endParaRPr lang="en-US"/>
          </a:p>
        </p:txBody>
      </p:sp>
    </p:spTree>
    <p:extLst>
      <p:ext uri="{BB962C8B-B14F-4D97-AF65-F5344CB8AC3E}">
        <p14:creationId xmlns:p14="http://schemas.microsoft.com/office/powerpoint/2010/main" val="3917762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1CED7E-3239-468B-B229-FAC1BA324A45}"/>
              </a:ext>
            </a:extLst>
          </p:cNvPr>
          <p:cNvSpPr>
            <a:spLocks noGrp="1"/>
          </p:cNvSpPr>
          <p:nvPr>
            <p:ph type="dt" sz="half" idx="10"/>
          </p:nvPr>
        </p:nvSpPr>
        <p:spPr/>
        <p:txBody>
          <a:bodyPr/>
          <a:lstStyle/>
          <a:p>
            <a:fld id="{F56AA137-72E7-4364-9540-2C350EA51C1C}" type="datetimeFigureOut">
              <a:rPr lang="en-US" smtClean="0"/>
              <a:t>1/14/2021</a:t>
            </a:fld>
            <a:endParaRPr lang="en-US"/>
          </a:p>
        </p:txBody>
      </p:sp>
      <p:sp>
        <p:nvSpPr>
          <p:cNvPr id="3" name="Footer Placeholder 2">
            <a:extLst>
              <a:ext uri="{FF2B5EF4-FFF2-40B4-BE49-F238E27FC236}">
                <a16:creationId xmlns:a16="http://schemas.microsoft.com/office/drawing/2014/main" id="{201AB35D-4F91-44E7-A606-CDBFAC7CE2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6628DF-6970-4E9E-B06D-E313EF5D6D85}"/>
              </a:ext>
            </a:extLst>
          </p:cNvPr>
          <p:cNvSpPr>
            <a:spLocks noGrp="1"/>
          </p:cNvSpPr>
          <p:nvPr>
            <p:ph type="sldNum" sz="quarter" idx="12"/>
          </p:nvPr>
        </p:nvSpPr>
        <p:spPr/>
        <p:txBody>
          <a:bodyPr/>
          <a:lstStyle/>
          <a:p>
            <a:fld id="{979CCDA1-1EAD-4653-9151-16CEEA124F08}" type="slidenum">
              <a:rPr lang="en-US" smtClean="0"/>
              <a:t>‹#›</a:t>
            </a:fld>
            <a:endParaRPr lang="en-US"/>
          </a:p>
        </p:txBody>
      </p:sp>
    </p:spTree>
    <p:extLst>
      <p:ext uri="{BB962C8B-B14F-4D97-AF65-F5344CB8AC3E}">
        <p14:creationId xmlns:p14="http://schemas.microsoft.com/office/powerpoint/2010/main" val="1572307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A29E2-4654-4666-A7F1-29C1A852BB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F5BB4A-B2D9-4A2E-8A37-5F36CB67E4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90CA54-589B-46A8-9840-16A5E3858D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7BBA04-5BA5-465C-8085-5FFEA7655E09}"/>
              </a:ext>
            </a:extLst>
          </p:cNvPr>
          <p:cNvSpPr>
            <a:spLocks noGrp="1"/>
          </p:cNvSpPr>
          <p:nvPr>
            <p:ph type="dt" sz="half" idx="10"/>
          </p:nvPr>
        </p:nvSpPr>
        <p:spPr/>
        <p:txBody>
          <a:bodyPr/>
          <a:lstStyle/>
          <a:p>
            <a:fld id="{F56AA137-72E7-4364-9540-2C350EA51C1C}" type="datetimeFigureOut">
              <a:rPr lang="en-US" smtClean="0"/>
              <a:t>1/14/2021</a:t>
            </a:fld>
            <a:endParaRPr lang="en-US"/>
          </a:p>
        </p:txBody>
      </p:sp>
      <p:sp>
        <p:nvSpPr>
          <p:cNvPr id="6" name="Footer Placeholder 5">
            <a:extLst>
              <a:ext uri="{FF2B5EF4-FFF2-40B4-BE49-F238E27FC236}">
                <a16:creationId xmlns:a16="http://schemas.microsoft.com/office/drawing/2014/main" id="{A68C0CFD-997B-4AFC-8BC9-C62738020C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03789F-DDED-4E48-973F-979CFB42E157}"/>
              </a:ext>
            </a:extLst>
          </p:cNvPr>
          <p:cNvSpPr>
            <a:spLocks noGrp="1"/>
          </p:cNvSpPr>
          <p:nvPr>
            <p:ph type="sldNum" sz="quarter" idx="12"/>
          </p:nvPr>
        </p:nvSpPr>
        <p:spPr/>
        <p:txBody>
          <a:bodyPr/>
          <a:lstStyle/>
          <a:p>
            <a:fld id="{979CCDA1-1EAD-4653-9151-16CEEA124F08}" type="slidenum">
              <a:rPr lang="en-US" smtClean="0"/>
              <a:t>‹#›</a:t>
            </a:fld>
            <a:endParaRPr lang="en-US"/>
          </a:p>
        </p:txBody>
      </p:sp>
    </p:spTree>
    <p:extLst>
      <p:ext uri="{BB962C8B-B14F-4D97-AF65-F5344CB8AC3E}">
        <p14:creationId xmlns:p14="http://schemas.microsoft.com/office/powerpoint/2010/main" val="2961654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DE216-2284-4D62-93B0-6BA1CAF658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D29B01-D7C3-4D54-9525-B96B8679AB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D464DA-15C5-4849-A890-8AA630C7E7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CF693D-CA8E-48ED-BB58-2BA7B849967A}"/>
              </a:ext>
            </a:extLst>
          </p:cNvPr>
          <p:cNvSpPr>
            <a:spLocks noGrp="1"/>
          </p:cNvSpPr>
          <p:nvPr>
            <p:ph type="dt" sz="half" idx="10"/>
          </p:nvPr>
        </p:nvSpPr>
        <p:spPr/>
        <p:txBody>
          <a:bodyPr/>
          <a:lstStyle/>
          <a:p>
            <a:fld id="{F56AA137-72E7-4364-9540-2C350EA51C1C}" type="datetimeFigureOut">
              <a:rPr lang="en-US" smtClean="0"/>
              <a:t>1/14/2021</a:t>
            </a:fld>
            <a:endParaRPr lang="en-US"/>
          </a:p>
        </p:txBody>
      </p:sp>
      <p:sp>
        <p:nvSpPr>
          <p:cNvPr id="6" name="Footer Placeholder 5">
            <a:extLst>
              <a:ext uri="{FF2B5EF4-FFF2-40B4-BE49-F238E27FC236}">
                <a16:creationId xmlns:a16="http://schemas.microsoft.com/office/drawing/2014/main" id="{6412A858-D257-4436-9265-0551351732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07ABC9-6C35-4BC4-AA7E-63E29BE99EF1}"/>
              </a:ext>
            </a:extLst>
          </p:cNvPr>
          <p:cNvSpPr>
            <a:spLocks noGrp="1"/>
          </p:cNvSpPr>
          <p:nvPr>
            <p:ph type="sldNum" sz="quarter" idx="12"/>
          </p:nvPr>
        </p:nvSpPr>
        <p:spPr/>
        <p:txBody>
          <a:bodyPr/>
          <a:lstStyle/>
          <a:p>
            <a:fld id="{979CCDA1-1EAD-4653-9151-16CEEA124F08}" type="slidenum">
              <a:rPr lang="en-US" smtClean="0"/>
              <a:t>‹#›</a:t>
            </a:fld>
            <a:endParaRPr lang="en-US"/>
          </a:p>
        </p:txBody>
      </p:sp>
    </p:spTree>
    <p:extLst>
      <p:ext uri="{BB962C8B-B14F-4D97-AF65-F5344CB8AC3E}">
        <p14:creationId xmlns:p14="http://schemas.microsoft.com/office/powerpoint/2010/main" val="3381368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A193ED-5F68-4CB9-BBCD-B9F1A6D9F4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60F921-F54F-4CAF-952C-094BD38E37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08C504-8E5E-48CA-820A-E845F30E22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6AA137-72E7-4364-9540-2C350EA51C1C}" type="datetimeFigureOut">
              <a:rPr lang="en-US" smtClean="0"/>
              <a:t>1/14/2021</a:t>
            </a:fld>
            <a:endParaRPr lang="en-US"/>
          </a:p>
        </p:txBody>
      </p:sp>
      <p:sp>
        <p:nvSpPr>
          <p:cNvPr id="5" name="Footer Placeholder 4">
            <a:extLst>
              <a:ext uri="{FF2B5EF4-FFF2-40B4-BE49-F238E27FC236}">
                <a16:creationId xmlns:a16="http://schemas.microsoft.com/office/drawing/2014/main" id="{AA831DC0-880C-41BE-8F48-7C784F86B9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FAA04BA-C354-4AA6-9C11-375BE7838E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9CCDA1-1EAD-4653-9151-16CEEA124F08}" type="slidenum">
              <a:rPr lang="en-US" smtClean="0"/>
              <a:t>‹#›</a:t>
            </a:fld>
            <a:endParaRPr lang="en-US"/>
          </a:p>
        </p:txBody>
      </p:sp>
    </p:spTree>
    <p:extLst>
      <p:ext uri="{BB962C8B-B14F-4D97-AF65-F5344CB8AC3E}">
        <p14:creationId xmlns:p14="http://schemas.microsoft.com/office/powerpoint/2010/main" val="3588795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academic.microsoft.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10.png"/><Relationship Id="rId3" Type="http://schemas.openxmlformats.org/officeDocument/2006/relationships/image" Target="../media/image110.png"/><Relationship Id="rId7" Type="http://schemas.openxmlformats.org/officeDocument/2006/relationships/image" Target="../media/image150.png"/><Relationship Id="rId12" Type="http://schemas.openxmlformats.org/officeDocument/2006/relationships/image" Target="../media/image200.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image" Target="../media/image190.png"/><Relationship Id="rId5" Type="http://schemas.openxmlformats.org/officeDocument/2006/relationships/image" Target="../media/image130.png"/><Relationship Id="rId15" Type="http://schemas.openxmlformats.org/officeDocument/2006/relationships/image" Target="../media/image230.png"/><Relationship Id="rId10" Type="http://schemas.openxmlformats.org/officeDocument/2006/relationships/image" Target="../media/image180.png"/><Relationship Id="rId4" Type="http://schemas.openxmlformats.org/officeDocument/2006/relationships/image" Target="../media/image120.png"/><Relationship Id="rId9" Type="http://schemas.openxmlformats.org/officeDocument/2006/relationships/image" Target="../media/image170.png"/><Relationship Id="rId14" Type="http://schemas.openxmlformats.org/officeDocument/2006/relationships/image" Target="../media/image2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github.com/acbull/pyHGT" TargetMode="Externa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6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7F9CB-7EDF-47FC-9C03-1190719A5873}"/>
              </a:ext>
            </a:extLst>
          </p:cNvPr>
          <p:cNvSpPr>
            <a:spLocks noGrp="1"/>
          </p:cNvSpPr>
          <p:nvPr>
            <p:ph type="ctrTitle"/>
          </p:nvPr>
        </p:nvSpPr>
        <p:spPr/>
        <p:txBody>
          <a:bodyPr>
            <a:normAutofit/>
          </a:bodyPr>
          <a:lstStyle/>
          <a:p>
            <a:r>
              <a:rPr lang="en-US" sz="5000" dirty="0"/>
              <a:t>Heterogeneous Graph Transformer</a:t>
            </a:r>
            <a:br>
              <a:rPr lang="en-US" sz="5000" dirty="0"/>
            </a:br>
            <a:endParaRPr lang="en-US" sz="5000" dirty="0"/>
          </a:p>
        </p:txBody>
      </p:sp>
      <p:sp>
        <p:nvSpPr>
          <p:cNvPr id="3" name="Subtitle 2">
            <a:extLst>
              <a:ext uri="{FF2B5EF4-FFF2-40B4-BE49-F238E27FC236}">
                <a16:creationId xmlns:a16="http://schemas.microsoft.com/office/drawing/2014/main" id="{7954D0FE-3FF8-49F5-A0D5-FE67557D9630}"/>
              </a:ext>
            </a:extLst>
          </p:cNvPr>
          <p:cNvSpPr>
            <a:spLocks noGrp="1"/>
          </p:cNvSpPr>
          <p:nvPr>
            <p:ph type="subTitle" idx="1"/>
          </p:nvPr>
        </p:nvSpPr>
        <p:spPr/>
        <p:txBody>
          <a:bodyPr>
            <a:normAutofit lnSpcReduction="10000"/>
          </a:bodyPr>
          <a:lstStyle/>
          <a:p>
            <a:r>
              <a:rPr lang="en-US" dirty="0"/>
              <a:t>Ziniu Hu</a:t>
            </a:r>
            <a:r>
              <a:rPr lang="en-US" baseline="30000" dirty="0"/>
              <a:t>1</a:t>
            </a:r>
            <a:r>
              <a:rPr lang="en-US" dirty="0"/>
              <a:t>,  </a:t>
            </a:r>
            <a:r>
              <a:rPr lang="en-US" dirty="0" err="1"/>
              <a:t>Yuxiao</a:t>
            </a:r>
            <a:r>
              <a:rPr lang="en-US" dirty="0"/>
              <a:t> Dong</a:t>
            </a:r>
            <a:r>
              <a:rPr lang="en-US" baseline="30000" dirty="0"/>
              <a:t>2</a:t>
            </a:r>
            <a:r>
              <a:rPr lang="en-US" dirty="0"/>
              <a:t>,  </a:t>
            </a:r>
            <a:r>
              <a:rPr lang="en-US" dirty="0" err="1"/>
              <a:t>Kuansan</a:t>
            </a:r>
            <a:r>
              <a:rPr lang="en-US" dirty="0"/>
              <a:t> Wang</a:t>
            </a:r>
            <a:r>
              <a:rPr lang="en-US" baseline="30000" dirty="0"/>
              <a:t>2</a:t>
            </a:r>
            <a:r>
              <a:rPr lang="en-US" dirty="0"/>
              <a:t>,  </a:t>
            </a:r>
            <a:r>
              <a:rPr lang="en-US" dirty="0" err="1"/>
              <a:t>Yizhou</a:t>
            </a:r>
            <a:r>
              <a:rPr lang="en-US" dirty="0"/>
              <a:t> Sun</a:t>
            </a:r>
            <a:r>
              <a:rPr lang="en-US" baseline="30000" dirty="0"/>
              <a:t>1</a:t>
            </a:r>
          </a:p>
          <a:p>
            <a:endParaRPr lang="en-US" baseline="30000" dirty="0"/>
          </a:p>
          <a:p>
            <a:r>
              <a:rPr lang="en-US" baseline="30000" dirty="0"/>
              <a:t>1</a:t>
            </a:r>
            <a:r>
              <a:rPr lang="en-US" dirty="0"/>
              <a:t>University of California, Los Angeles</a:t>
            </a:r>
          </a:p>
          <a:p>
            <a:r>
              <a:rPr lang="en-US" baseline="30000" dirty="0"/>
              <a:t>2</a:t>
            </a:r>
            <a:r>
              <a:rPr lang="en-US" dirty="0"/>
              <a:t>Microsoft Research, Redmond</a:t>
            </a:r>
          </a:p>
          <a:p>
            <a:endParaRPr lang="en-US" dirty="0"/>
          </a:p>
        </p:txBody>
      </p:sp>
    </p:spTree>
    <p:extLst>
      <p:ext uri="{BB962C8B-B14F-4D97-AF65-F5344CB8AC3E}">
        <p14:creationId xmlns:p14="http://schemas.microsoft.com/office/powerpoint/2010/main" val="2009915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44BAB-E835-4E1C-800C-F61B7053E4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C616D1-DE16-4CAC-855F-F903250C1E8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AA08051-70B7-4110-9402-0EAFC6BD67F2}"/>
              </a:ext>
            </a:extLst>
          </p:cNvPr>
          <p:cNvPicPr>
            <a:picLocks noChangeAspect="1"/>
          </p:cNvPicPr>
          <p:nvPr/>
        </p:nvPicPr>
        <p:blipFill rotWithShape="1">
          <a:blip r:embed="rId3"/>
          <a:srcRect b="25555"/>
          <a:stretch/>
        </p:blipFill>
        <p:spPr>
          <a:xfrm>
            <a:off x="-79103" y="0"/>
            <a:ext cx="12271103" cy="7086600"/>
          </a:xfrm>
          <a:prstGeom prst="rect">
            <a:avLst/>
          </a:prstGeom>
        </p:spPr>
      </p:pic>
      <p:sp>
        <p:nvSpPr>
          <p:cNvPr id="6" name="Rectangle 5">
            <a:extLst>
              <a:ext uri="{FF2B5EF4-FFF2-40B4-BE49-F238E27FC236}">
                <a16:creationId xmlns:a16="http://schemas.microsoft.com/office/drawing/2014/main" id="{C4648C19-9D8C-4F71-9DEC-FC0DF63007D9}"/>
              </a:ext>
            </a:extLst>
          </p:cNvPr>
          <p:cNvSpPr/>
          <p:nvPr/>
        </p:nvSpPr>
        <p:spPr>
          <a:xfrm>
            <a:off x="4267200" y="7372053"/>
            <a:ext cx="3365024" cy="369332"/>
          </a:xfrm>
          <a:prstGeom prst="rect">
            <a:avLst/>
          </a:prstGeom>
        </p:spPr>
        <p:txBody>
          <a:bodyPr wrap="none">
            <a:spAutoFit/>
          </a:bodyPr>
          <a:lstStyle/>
          <a:p>
            <a:r>
              <a:rPr lang="en-US" dirty="0">
                <a:hlinkClick r:id="rId4"/>
              </a:rPr>
              <a:t>https://academic.microsoft.com</a:t>
            </a:r>
            <a:endParaRPr lang="en-US" dirty="0"/>
          </a:p>
        </p:txBody>
      </p:sp>
    </p:spTree>
    <p:extLst>
      <p:ext uri="{BB962C8B-B14F-4D97-AF65-F5344CB8AC3E}">
        <p14:creationId xmlns:p14="http://schemas.microsoft.com/office/powerpoint/2010/main" val="3360248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8B23E-6A0F-48C2-B1E2-BD8FF3C2CDA0}"/>
              </a:ext>
            </a:extLst>
          </p:cNvPr>
          <p:cNvSpPr>
            <a:spLocks noGrp="1"/>
          </p:cNvSpPr>
          <p:nvPr>
            <p:ph type="title"/>
          </p:nvPr>
        </p:nvSpPr>
        <p:spPr>
          <a:xfrm>
            <a:off x="838200" y="0"/>
            <a:ext cx="10515600" cy="1325563"/>
          </a:xfrm>
        </p:spPr>
        <p:txBody>
          <a:bodyPr/>
          <a:lstStyle/>
          <a:p>
            <a:r>
              <a:rPr lang="en-US" dirty="0"/>
              <a:t>Entity Recognition </a:t>
            </a:r>
          </a:p>
        </p:txBody>
      </p:sp>
      <p:pic>
        <p:nvPicPr>
          <p:cNvPr id="4" name="Picture 3">
            <a:extLst>
              <a:ext uri="{FF2B5EF4-FFF2-40B4-BE49-F238E27FC236}">
                <a16:creationId xmlns:a16="http://schemas.microsoft.com/office/drawing/2014/main" id="{617D05E0-3F04-4D3E-AD17-880D685898D3}"/>
              </a:ext>
            </a:extLst>
          </p:cNvPr>
          <p:cNvPicPr>
            <a:picLocks noChangeAspect="1"/>
          </p:cNvPicPr>
          <p:nvPr/>
        </p:nvPicPr>
        <p:blipFill rotWithShape="1">
          <a:blip r:embed="rId3"/>
          <a:srcRect b="35808"/>
          <a:stretch/>
        </p:blipFill>
        <p:spPr>
          <a:xfrm>
            <a:off x="586326" y="1741095"/>
            <a:ext cx="11019348" cy="4088205"/>
          </a:xfrm>
          <a:prstGeom prst="rect">
            <a:avLst/>
          </a:prstGeom>
        </p:spPr>
      </p:pic>
    </p:spTree>
    <p:extLst>
      <p:ext uri="{BB962C8B-B14F-4D97-AF65-F5344CB8AC3E}">
        <p14:creationId xmlns:p14="http://schemas.microsoft.com/office/powerpoint/2010/main" val="1326687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F8C90-D4A0-4F38-A84C-E2BC3BB4F0A1}"/>
              </a:ext>
            </a:extLst>
          </p:cNvPr>
          <p:cNvSpPr>
            <a:spLocks noGrp="1"/>
          </p:cNvSpPr>
          <p:nvPr>
            <p:ph type="title"/>
          </p:nvPr>
        </p:nvSpPr>
        <p:spPr>
          <a:xfrm>
            <a:off x="838200" y="0"/>
            <a:ext cx="10515600" cy="1325563"/>
          </a:xfrm>
        </p:spPr>
        <p:txBody>
          <a:bodyPr/>
          <a:lstStyle/>
          <a:p>
            <a:r>
              <a:rPr lang="en-US" dirty="0"/>
              <a:t>Name Disambiguation</a:t>
            </a:r>
          </a:p>
        </p:txBody>
      </p:sp>
      <p:pic>
        <p:nvPicPr>
          <p:cNvPr id="4" name="Picture 3">
            <a:extLst>
              <a:ext uri="{FF2B5EF4-FFF2-40B4-BE49-F238E27FC236}">
                <a16:creationId xmlns:a16="http://schemas.microsoft.com/office/drawing/2014/main" id="{0DFFBE57-454B-433E-86C3-F29289792BD2}"/>
              </a:ext>
            </a:extLst>
          </p:cNvPr>
          <p:cNvPicPr>
            <a:picLocks noChangeAspect="1"/>
          </p:cNvPicPr>
          <p:nvPr/>
        </p:nvPicPr>
        <p:blipFill rotWithShape="1">
          <a:blip r:embed="rId3"/>
          <a:srcRect b="32182"/>
          <a:stretch/>
        </p:blipFill>
        <p:spPr>
          <a:xfrm>
            <a:off x="633014" y="1437613"/>
            <a:ext cx="11206059" cy="4991094"/>
          </a:xfrm>
          <a:prstGeom prst="rect">
            <a:avLst/>
          </a:prstGeom>
        </p:spPr>
      </p:pic>
      <p:sp>
        <p:nvSpPr>
          <p:cNvPr id="6" name="Rectangle: Rounded Corners 5">
            <a:extLst>
              <a:ext uri="{FF2B5EF4-FFF2-40B4-BE49-F238E27FC236}">
                <a16:creationId xmlns:a16="http://schemas.microsoft.com/office/drawing/2014/main" id="{BA66E549-DF37-4A45-9F4E-F6029EC0B2F5}"/>
              </a:ext>
            </a:extLst>
          </p:cNvPr>
          <p:cNvSpPr/>
          <p:nvPr/>
        </p:nvSpPr>
        <p:spPr>
          <a:xfrm>
            <a:off x="8847221" y="2286000"/>
            <a:ext cx="2239116" cy="4142707"/>
          </a:xfrm>
          <a:prstGeom prst="roundRect">
            <a:avLst>
              <a:gd name="adj" fmla="val 11704"/>
            </a:avLst>
          </a:prstGeom>
          <a:solidFill>
            <a:srgbClr val="FF3300">
              <a:alpha val="25098"/>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74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F8C90-D4A0-4F38-A84C-E2BC3BB4F0A1}"/>
              </a:ext>
            </a:extLst>
          </p:cNvPr>
          <p:cNvSpPr>
            <a:spLocks noGrp="1"/>
          </p:cNvSpPr>
          <p:nvPr>
            <p:ph type="title"/>
          </p:nvPr>
        </p:nvSpPr>
        <p:spPr>
          <a:xfrm>
            <a:off x="838200" y="0"/>
            <a:ext cx="10515600" cy="1325563"/>
          </a:xfrm>
        </p:spPr>
        <p:txBody>
          <a:bodyPr/>
          <a:lstStyle/>
          <a:p>
            <a:r>
              <a:rPr lang="en-US" dirty="0"/>
              <a:t>Name Disambiguation</a:t>
            </a:r>
          </a:p>
        </p:txBody>
      </p:sp>
      <p:pic>
        <p:nvPicPr>
          <p:cNvPr id="4" name="Picture 3">
            <a:extLst>
              <a:ext uri="{FF2B5EF4-FFF2-40B4-BE49-F238E27FC236}">
                <a16:creationId xmlns:a16="http://schemas.microsoft.com/office/drawing/2014/main" id="{0DFFBE57-454B-433E-86C3-F29289792BD2}"/>
              </a:ext>
            </a:extLst>
          </p:cNvPr>
          <p:cNvPicPr>
            <a:picLocks noChangeAspect="1"/>
          </p:cNvPicPr>
          <p:nvPr/>
        </p:nvPicPr>
        <p:blipFill rotWithShape="1">
          <a:blip r:embed="rId3"/>
          <a:srcRect b="32182"/>
          <a:stretch/>
        </p:blipFill>
        <p:spPr>
          <a:xfrm>
            <a:off x="633014" y="1437613"/>
            <a:ext cx="11206059" cy="4991094"/>
          </a:xfrm>
          <a:prstGeom prst="rect">
            <a:avLst/>
          </a:prstGeom>
        </p:spPr>
      </p:pic>
      <p:sp>
        <p:nvSpPr>
          <p:cNvPr id="6" name="Rectangle: Rounded Corners 5">
            <a:extLst>
              <a:ext uri="{FF2B5EF4-FFF2-40B4-BE49-F238E27FC236}">
                <a16:creationId xmlns:a16="http://schemas.microsoft.com/office/drawing/2014/main" id="{BA66E549-DF37-4A45-9F4E-F6029EC0B2F5}"/>
              </a:ext>
            </a:extLst>
          </p:cNvPr>
          <p:cNvSpPr/>
          <p:nvPr/>
        </p:nvSpPr>
        <p:spPr>
          <a:xfrm>
            <a:off x="8847221" y="2286000"/>
            <a:ext cx="2239116" cy="4142707"/>
          </a:xfrm>
          <a:prstGeom prst="roundRect">
            <a:avLst>
              <a:gd name="adj" fmla="val 11704"/>
            </a:avLst>
          </a:prstGeom>
          <a:solidFill>
            <a:srgbClr val="FF3300">
              <a:alpha val="25098"/>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87A2878-44B4-4DF4-A20D-AF0642EC8208}"/>
              </a:ext>
            </a:extLst>
          </p:cNvPr>
          <p:cNvPicPr>
            <a:picLocks noChangeAspect="1"/>
          </p:cNvPicPr>
          <p:nvPr/>
        </p:nvPicPr>
        <p:blipFill>
          <a:blip r:embed="rId4"/>
          <a:stretch>
            <a:fillRect/>
          </a:stretch>
        </p:blipFill>
        <p:spPr>
          <a:xfrm>
            <a:off x="985941" y="1690688"/>
            <a:ext cx="10220118" cy="3448825"/>
          </a:xfrm>
          <a:prstGeom prst="rect">
            <a:avLst/>
          </a:prstGeom>
        </p:spPr>
      </p:pic>
      <p:sp>
        <p:nvSpPr>
          <p:cNvPr id="7" name="Rectangle: Rounded Corners 6">
            <a:extLst>
              <a:ext uri="{FF2B5EF4-FFF2-40B4-BE49-F238E27FC236}">
                <a16:creationId xmlns:a16="http://schemas.microsoft.com/office/drawing/2014/main" id="{0DA8AE7D-AA85-446B-B764-6EE39BED10CF}"/>
              </a:ext>
            </a:extLst>
          </p:cNvPr>
          <p:cNvSpPr/>
          <p:nvPr/>
        </p:nvSpPr>
        <p:spPr>
          <a:xfrm>
            <a:off x="3712310" y="3586795"/>
            <a:ext cx="1409926" cy="342900"/>
          </a:xfrm>
          <a:prstGeom prst="roundRect">
            <a:avLst>
              <a:gd name="adj" fmla="val 11704"/>
            </a:avLst>
          </a:prstGeom>
          <a:solidFill>
            <a:srgbClr val="FF3300">
              <a:alpha val="23922"/>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E81CD649-74AA-4AE6-A836-5CA8349AE5BA}"/>
              </a:ext>
            </a:extLst>
          </p:cNvPr>
          <p:cNvSpPr/>
          <p:nvPr/>
        </p:nvSpPr>
        <p:spPr>
          <a:xfrm>
            <a:off x="6341435" y="3592658"/>
            <a:ext cx="1409926" cy="342900"/>
          </a:xfrm>
          <a:prstGeom prst="roundRect">
            <a:avLst>
              <a:gd name="adj" fmla="val 11704"/>
            </a:avLst>
          </a:prstGeom>
          <a:solidFill>
            <a:srgbClr val="FF3300">
              <a:alpha val="23922"/>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781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5D50-947E-43AD-B1F2-5B299E22DFE8}"/>
              </a:ext>
            </a:extLst>
          </p:cNvPr>
          <p:cNvSpPr>
            <a:spLocks noGrp="1"/>
          </p:cNvSpPr>
          <p:nvPr>
            <p:ph type="title"/>
          </p:nvPr>
        </p:nvSpPr>
        <p:spPr>
          <a:xfrm>
            <a:off x="838200" y="0"/>
            <a:ext cx="10515600" cy="1325563"/>
          </a:xfrm>
        </p:spPr>
        <p:txBody>
          <a:bodyPr/>
          <a:lstStyle/>
          <a:p>
            <a:r>
              <a:rPr lang="en-US" dirty="0"/>
              <a:t>Inferring Fields of Study (Topic)</a:t>
            </a:r>
          </a:p>
        </p:txBody>
      </p:sp>
      <p:pic>
        <p:nvPicPr>
          <p:cNvPr id="4" name="Picture 3">
            <a:extLst>
              <a:ext uri="{FF2B5EF4-FFF2-40B4-BE49-F238E27FC236}">
                <a16:creationId xmlns:a16="http://schemas.microsoft.com/office/drawing/2014/main" id="{F8CBE2D6-C63F-4AF8-9033-D20C5A8F2DA3}"/>
              </a:ext>
            </a:extLst>
          </p:cNvPr>
          <p:cNvPicPr>
            <a:picLocks noChangeAspect="1"/>
          </p:cNvPicPr>
          <p:nvPr/>
        </p:nvPicPr>
        <p:blipFill rotWithShape="1">
          <a:blip r:embed="rId3"/>
          <a:srcRect t="10001" r="4758" b="39061"/>
          <a:stretch/>
        </p:blipFill>
        <p:spPr>
          <a:xfrm>
            <a:off x="1371600" y="1196975"/>
            <a:ext cx="9761621" cy="3358983"/>
          </a:xfrm>
          <a:prstGeom prst="rect">
            <a:avLst/>
          </a:prstGeom>
        </p:spPr>
      </p:pic>
      <p:pic>
        <p:nvPicPr>
          <p:cNvPr id="6" name="Picture 5">
            <a:extLst>
              <a:ext uri="{FF2B5EF4-FFF2-40B4-BE49-F238E27FC236}">
                <a16:creationId xmlns:a16="http://schemas.microsoft.com/office/drawing/2014/main" id="{22ED0151-8112-4AC6-ACED-58B93BCD415D}"/>
              </a:ext>
            </a:extLst>
          </p:cNvPr>
          <p:cNvPicPr>
            <a:picLocks noChangeAspect="1"/>
          </p:cNvPicPr>
          <p:nvPr/>
        </p:nvPicPr>
        <p:blipFill rotWithShape="1">
          <a:blip r:embed="rId3"/>
          <a:srcRect t="82104" r="4758" b="1139"/>
          <a:stretch/>
        </p:blipFill>
        <p:spPr>
          <a:xfrm>
            <a:off x="1371599" y="4555958"/>
            <a:ext cx="9761621" cy="1105067"/>
          </a:xfrm>
          <a:prstGeom prst="rect">
            <a:avLst/>
          </a:prstGeom>
        </p:spPr>
      </p:pic>
      <p:sp>
        <p:nvSpPr>
          <p:cNvPr id="5" name="Rectangle: Rounded Corners 4">
            <a:extLst>
              <a:ext uri="{FF2B5EF4-FFF2-40B4-BE49-F238E27FC236}">
                <a16:creationId xmlns:a16="http://schemas.microsoft.com/office/drawing/2014/main" id="{6DBE55BD-7B48-49AC-BBFD-836334D97C99}"/>
              </a:ext>
            </a:extLst>
          </p:cNvPr>
          <p:cNvSpPr/>
          <p:nvPr/>
        </p:nvSpPr>
        <p:spPr>
          <a:xfrm>
            <a:off x="1716504" y="4555958"/>
            <a:ext cx="8943475" cy="705851"/>
          </a:xfrm>
          <a:prstGeom prst="roundRect">
            <a:avLst>
              <a:gd name="adj" fmla="val 11704"/>
            </a:avLst>
          </a:prstGeom>
          <a:solidFill>
            <a:srgbClr val="FF3300">
              <a:alpha val="23922"/>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57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7696DDA-155E-442F-B8ED-A0CF48EBD97E}"/>
              </a:ext>
            </a:extLst>
          </p:cNvPr>
          <p:cNvSpPr/>
          <p:nvPr/>
        </p:nvSpPr>
        <p:spPr>
          <a:xfrm>
            <a:off x="1045386" y="2804962"/>
            <a:ext cx="1457608" cy="307818"/>
          </a:xfrm>
          <a:prstGeom prst="roundRect">
            <a:avLst/>
          </a:prstGeom>
          <a:solidFill>
            <a:schemeClr val="bg1"/>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mj-lt"/>
              </a:rPr>
              <a:t>SARS-CoV-2</a:t>
            </a:r>
          </a:p>
        </p:txBody>
      </p:sp>
      <p:sp>
        <p:nvSpPr>
          <p:cNvPr id="5" name="Rectangle: Rounded Corners 4">
            <a:extLst>
              <a:ext uri="{FF2B5EF4-FFF2-40B4-BE49-F238E27FC236}">
                <a16:creationId xmlns:a16="http://schemas.microsoft.com/office/drawing/2014/main" id="{A1DFB626-E0D4-4AA0-9BAF-FCCFDEDB9D0F}"/>
              </a:ext>
            </a:extLst>
          </p:cNvPr>
          <p:cNvSpPr/>
          <p:nvPr/>
        </p:nvSpPr>
        <p:spPr>
          <a:xfrm>
            <a:off x="4991096" y="3809560"/>
            <a:ext cx="1685454" cy="307818"/>
          </a:xfrm>
          <a:prstGeom prst="roundRect">
            <a:avLst/>
          </a:prstGeom>
          <a:solidFill>
            <a:schemeClr val="bg1">
              <a:lumMod val="85000"/>
            </a:schemeClr>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mj-lt"/>
              </a:rPr>
              <a:t>COVID-19</a:t>
            </a:r>
          </a:p>
        </p:txBody>
      </p:sp>
      <p:sp>
        <p:nvSpPr>
          <p:cNvPr id="7" name="Rectangle: Rounded Corners 6">
            <a:extLst>
              <a:ext uri="{FF2B5EF4-FFF2-40B4-BE49-F238E27FC236}">
                <a16:creationId xmlns:a16="http://schemas.microsoft.com/office/drawing/2014/main" id="{2BE1605C-0303-4D45-879C-D9FBD5216653}"/>
              </a:ext>
            </a:extLst>
          </p:cNvPr>
          <p:cNvSpPr/>
          <p:nvPr/>
        </p:nvSpPr>
        <p:spPr>
          <a:xfrm>
            <a:off x="9766741" y="4003336"/>
            <a:ext cx="1510994" cy="307818"/>
          </a:xfrm>
          <a:prstGeom prst="roundRect">
            <a:avLst/>
          </a:prstGeom>
          <a:solidFill>
            <a:schemeClr val="bg1"/>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mj-lt"/>
              </a:rPr>
              <a:t>Antiviral drug</a:t>
            </a:r>
          </a:p>
        </p:txBody>
      </p:sp>
      <p:sp>
        <p:nvSpPr>
          <p:cNvPr id="8" name="Rectangle: Rounded Corners 7">
            <a:extLst>
              <a:ext uri="{FF2B5EF4-FFF2-40B4-BE49-F238E27FC236}">
                <a16:creationId xmlns:a16="http://schemas.microsoft.com/office/drawing/2014/main" id="{72FF78E9-F08F-45C5-8806-217F7E767922}"/>
              </a:ext>
            </a:extLst>
          </p:cNvPr>
          <p:cNvSpPr/>
          <p:nvPr/>
        </p:nvSpPr>
        <p:spPr>
          <a:xfrm>
            <a:off x="8484762" y="3535944"/>
            <a:ext cx="1379621" cy="307818"/>
          </a:xfrm>
          <a:prstGeom prst="roundRect">
            <a:avLst/>
          </a:prstGeom>
          <a:solidFill>
            <a:schemeClr val="bg1"/>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mj-lt"/>
              </a:rPr>
              <a:t>Azithromycin</a:t>
            </a:r>
          </a:p>
        </p:txBody>
      </p:sp>
      <p:sp>
        <p:nvSpPr>
          <p:cNvPr id="9" name="Rectangle: Rounded Corners 8">
            <a:extLst>
              <a:ext uri="{FF2B5EF4-FFF2-40B4-BE49-F238E27FC236}">
                <a16:creationId xmlns:a16="http://schemas.microsoft.com/office/drawing/2014/main" id="{BA7D53FD-3FAF-4481-9C78-58D83081BE3C}"/>
              </a:ext>
            </a:extLst>
          </p:cNvPr>
          <p:cNvSpPr/>
          <p:nvPr/>
        </p:nvSpPr>
        <p:spPr>
          <a:xfrm>
            <a:off x="5833823" y="4273286"/>
            <a:ext cx="1524000" cy="307818"/>
          </a:xfrm>
          <a:prstGeom prst="roundRect">
            <a:avLst/>
          </a:prstGeom>
          <a:solidFill>
            <a:srgbClr val="C00000">
              <a:alpha val="20000"/>
            </a:srgbClr>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mj-lt"/>
              </a:rPr>
              <a:t>Rash</a:t>
            </a:r>
          </a:p>
        </p:txBody>
      </p:sp>
      <p:sp>
        <p:nvSpPr>
          <p:cNvPr id="11" name="Rectangle: Rounded Corners 10">
            <a:extLst>
              <a:ext uri="{FF2B5EF4-FFF2-40B4-BE49-F238E27FC236}">
                <a16:creationId xmlns:a16="http://schemas.microsoft.com/office/drawing/2014/main" id="{23D34979-60B4-49C7-A5CD-95C6BDF41848}"/>
              </a:ext>
            </a:extLst>
          </p:cNvPr>
          <p:cNvSpPr/>
          <p:nvPr/>
        </p:nvSpPr>
        <p:spPr>
          <a:xfrm>
            <a:off x="1608949" y="4228066"/>
            <a:ext cx="1439501" cy="307818"/>
          </a:xfrm>
          <a:prstGeom prst="roundRect">
            <a:avLst/>
          </a:prstGeom>
          <a:solidFill>
            <a:srgbClr val="C00000">
              <a:alpha val="20000"/>
            </a:srgbClr>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mj-lt"/>
              </a:rPr>
              <a:t>Zika Virus</a:t>
            </a:r>
          </a:p>
        </p:txBody>
      </p:sp>
      <p:sp>
        <p:nvSpPr>
          <p:cNvPr id="12" name="Rectangle: Rounded Corners 11">
            <a:extLst>
              <a:ext uri="{FF2B5EF4-FFF2-40B4-BE49-F238E27FC236}">
                <a16:creationId xmlns:a16="http://schemas.microsoft.com/office/drawing/2014/main" id="{20D279C9-B858-44AE-9757-DD4F1ED5F40D}"/>
              </a:ext>
            </a:extLst>
          </p:cNvPr>
          <p:cNvSpPr/>
          <p:nvPr/>
        </p:nvSpPr>
        <p:spPr>
          <a:xfrm>
            <a:off x="268429" y="4031327"/>
            <a:ext cx="946088" cy="307818"/>
          </a:xfrm>
          <a:prstGeom prst="roundRect">
            <a:avLst/>
          </a:prstGeom>
          <a:solidFill>
            <a:srgbClr val="C00000">
              <a:alpha val="20000"/>
            </a:srgbClr>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mj-lt"/>
              </a:rPr>
              <a:t>MERS</a:t>
            </a:r>
          </a:p>
        </p:txBody>
      </p:sp>
      <p:sp>
        <p:nvSpPr>
          <p:cNvPr id="14" name="Rectangle: Rounded Corners 13">
            <a:extLst>
              <a:ext uri="{FF2B5EF4-FFF2-40B4-BE49-F238E27FC236}">
                <a16:creationId xmlns:a16="http://schemas.microsoft.com/office/drawing/2014/main" id="{17D139A0-78D8-438D-95CF-4C525AB18E18}"/>
              </a:ext>
            </a:extLst>
          </p:cNvPr>
          <p:cNvSpPr/>
          <p:nvPr/>
        </p:nvSpPr>
        <p:spPr>
          <a:xfrm>
            <a:off x="10426316" y="3370047"/>
            <a:ext cx="1179215" cy="307818"/>
          </a:xfrm>
          <a:prstGeom prst="roundRect">
            <a:avLst/>
          </a:prstGeom>
          <a:solidFill>
            <a:schemeClr val="bg1"/>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mj-lt"/>
              </a:rPr>
              <a:t>Lamivudine</a:t>
            </a:r>
          </a:p>
        </p:txBody>
      </p:sp>
      <p:sp>
        <p:nvSpPr>
          <p:cNvPr id="19" name="Rectangle: Rounded Corners 18">
            <a:extLst>
              <a:ext uri="{FF2B5EF4-FFF2-40B4-BE49-F238E27FC236}">
                <a16:creationId xmlns:a16="http://schemas.microsoft.com/office/drawing/2014/main" id="{DCDF53A3-087F-4DA6-BAC0-D5A12957DF23}"/>
              </a:ext>
            </a:extLst>
          </p:cNvPr>
          <p:cNvSpPr/>
          <p:nvPr/>
        </p:nvSpPr>
        <p:spPr>
          <a:xfrm>
            <a:off x="768097" y="4919181"/>
            <a:ext cx="1439502" cy="307818"/>
          </a:xfrm>
          <a:prstGeom prst="roundRect">
            <a:avLst/>
          </a:prstGeom>
          <a:solidFill>
            <a:srgbClr val="C00000">
              <a:alpha val="20000"/>
            </a:srgbClr>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mj-lt"/>
              </a:rPr>
              <a:t>Ebola Virus</a:t>
            </a:r>
          </a:p>
        </p:txBody>
      </p:sp>
      <p:sp>
        <p:nvSpPr>
          <p:cNvPr id="25" name="Rectangle: Rounded Corners 24">
            <a:extLst>
              <a:ext uri="{FF2B5EF4-FFF2-40B4-BE49-F238E27FC236}">
                <a16:creationId xmlns:a16="http://schemas.microsoft.com/office/drawing/2014/main" id="{DDA4A234-56B0-44CF-97CF-097B2F576CF6}"/>
              </a:ext>
            </a:extLst>
          </p:cNvPr>
          <p:cNvSpPr/>
          <p:nvPr/>
        </p:nvSpPr>
        <p:spPr>
          <a:xfrm>
            <a:off x="5289884" y="2863586"/>
            <a:ext cx="1294645" cy="307818"/>
          </a:xfrm>
          <a:prstGeom prst="roundRect">
            <a:avLst/>
          </a:prstGeom>
          <a:solidFill>
            <a:schemeClr val="bg1"/>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mj-lt"/>
              </a:rPr>
              <a:t>Wasting</a:t>
            </a:r>
          </a:p>
        </p:txBody>
      </p:sp>
      <p:sp>
        <p:nvSpPr>
          <p:cNvPr id="27" name="Rectangle: Rounded Corners 26">
            <a:extLst>
              <a:ext uri="{FF2B5EF4-FFF2-40B4-BE49-F238E27FC236}">
                <a16:creationId xmlns:a16="http://schemas.microsoft.com/office/drawing/2014/main" id="{6FF7F39B-2D4D-418B-80BC-C64CB815A0FB}"/>
              </a:ext>
            </a:extLst>
          </p:cNvPr>
          <p:cNvSpPr/>
          <p:nvPr/>
        </p:nvSpPr>
        <p:spPr>
          <a:xfrm>
            <a:off x="9359484" y="2816170"/>
            <a:ext cx="1533810" cy="307818"/>
          </a:xfrm>
          <a:prstGeom prst="roundRect">
            <a:avLst/>
          </a:prstGeom>
          <a:solidFill>
            <a:schemeClr val="bg1"/>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mj-lt"/>
              </a:rPr>
              <a:t>Oseltamivir</a:t>
            </a:r>
          </a:p>
        </p:txBody>
      </p:sp>
      <p:sp>
        <p:nvSpPr>
          <p:cNvPr id="29" name="Rectangle: Rounded Corners 28">
            <a:extLst>
              <a:ext uri="{FF2B5EF4-FFF2-40B4-BE49-F238E27FC236}">
                <a16:creationId xmlns:a16="http://schemas.microsoft.com/office/drawing/2014/main" id="{1CFD4D5D-B69E-4BB1-9C96-22D24B6F3A1F}"/>
              </a:ext>
            </a:extLst>
          </p:cNvPr>
          <p:cNvSpPr/>
          <p:nvPr/>
        </p:nvSpPr>
        <p:spPr>
          <a:xfrm>
            <a:off x="8747037" y="4636625"/>
            <a:ext cx="2362200" cy="307818"/>
          </a:xfrm>
          <a:prstGeom prst="roundRect">
            <a:avLst/>
          </a:prstGeom>
          <a:solidFill>
            <a:schemeClr val="bg1"/>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mj-lt"/>
              </a:rPr>
              <a:t>Post-exposure prophylaxis</a:t>
            </a:r>
          </a:p>
        </p:txBody>
      </p:sp>
      <p:sp>
        <p:nvSpPr>
          <p:cNvPr id="30" name="Rectangle: Rounded Corners 29">
            <a:extLst>
              <a:ext uri="{FF2B5EF4-FFF2-40B4-BE49-F238E27FC236}">
                <a16:creationId xmlns:a16="http://schemas.microsoft.com/office/drawing/2014/main" id="{CC42D04E-0A48-4D21-9634-FCA56928DA18}"/>
              </a:ext>
            </a:extLst>
          </p:cNvPr>
          <p:cNvSpPr/>
          <p:nvPr/>
        </p:nvSpPr>
        <p:spPr>
          <a:xfrm>
            <a:off x="6213371" y="3334268"/>
            <a:ext cx="1413847" cy="307818"/>
          </a:xfrm>
          <a:prstGeom prst="roundRect">
            <a:avLst/>
          </a:prstGeom>
          <a:solidFill>
            <a:schemeClr val="bg1"/>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mj-lt"/>
              </a:rPr>
              <a:t>Asymptomatic</a:t>
            </a:r>
          </a:p>
        </p:txBody>
      </p:sp>
      <p:sp>
        <p:nvSpPr>
          <p:cNvPr id="35" name="Rectangle: Rounded Corners 34">
            <a:extLst>
              <a:ext uri="{FF2B5EF4-FFF2-40B4-BE49-F238E27FC236}">
                <a16:creationId xmlns:a16="http://schemas.microsoft.com/office/drawing/2014/main" id="{5381E270-223D-4641-8A7E-0D6D24B11D31}"/>
              </a:ext>
            </a:extLst>
          </p:cNvPr>
          <p:cNvSpPr/>
          <p:nvPr/>
        </p:nvSpPr>
        <p:spPr>
          <a:xfrm>
            <a:off x="5152393" y="4852279"/>
            <a:ext cx="1612232" cy="307818"/>
          </a:xfrm>
          <a:prstGeom prst="roundRect">
            <a:avLst/>
          </a:prstGeom>
          <a:solidFill>
            <a:schemeClr val="bg1"/>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mj-lt"/>
              </a:rPr>
              <a:t>Abdominal pain</a:t>
            </a:r>
          </a:p>
        </p:txBody>
      </p:sp>
      <p:sp>
        <p:nvSpPr>
          <p:cNvPr id="37" name="Rectangle: Rounded Corners 36">
            <a:extLst>
              <a:ext uri="{FF2B5EF4-FFF2-40B4-BE49-F238E27FC236}">
                <a16:creationId xmlns:a16="http://schemas.microsoft.com/office/drawing/2014/main" id="{6D644D20-6B1C-44E3-8ED9-558019CCC945}"/>
              </a:ext>
            </a:extLst>
          </p:cNvPr>
          <p:cNvSpPr/>
          <p:nvPr/>
        </p:nvSpPr>
        <p:spPr>
          <a:xfrm>
            <a:off x="3941979" y="3362605"/>
            <a:ext cx="1413848" cy="307818"/>
          </a:xfrm>
          <a:prstGeom prst="roundRect">
            <a:avLst/>
          </a:prstGeom>
          <a:solidFill>
            <a:schemeClr val="bg1"/>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mj-lt"/>
              </a:rPr>
              <a:t>Diarrhea</a:t>
            </a:r>
          </a:p>
        </p:txBody>
      </p:sp>
      <p:sp>
        <p:nvSpPr>
          <p:cNvPr id="38" name="Rectangle: Rounded Corners 37">
            <a:extLst>
              <a:ext uri="{FF2B5EF4-FFF2-40B4-BE49-F238E27FC236}">
                <a16:creationId xmlns:a16="http://schemas.microsoft.com/office/drawing/2014/main" id="{CC4F3979-20FB-4B04-81C0-B950315AAE6D}"/>
              </a:ext>
            </a:extLst>
          </p:cNvPr>
          <p:cNvSpPr/>
          <p:nvPr/>
        </p:nvSpPr>
        <p:spPr>
          <a:xfrm>
            <a:off x="1237767" y="3516514"/>
            <a:ext cx="1265227" cy="307818"/>
          </a:xfrm>
          <a:prstGeom prst="roundRect">
            <a:avLst/>
          </a:prstGeom>
          <a:solidFill>
            <a:schemeClr val="bg1"/>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mj-lt"/>
              </a:rPr>
              <a:t>Coronavirus</a:t>
            </a:r>
          </a:p>
        </p:txBody>
      </p:sp>
      <p:sp>
        <p:nvSpPr>
          <p:cNvPr id="2" name="TextBox 1">
            <a:extLst>
              <a:ext uri="{FF2B5EF4-FFF2-40B4-BE49-F238E27FC236}">
                <a16:creationId xmlns:a16="http://schemas.microsoft.com/office/drawing/2014/main" id="{01D2A550-231B-4532-995B-1DD3F711FCE5}"/>
              </a:ext>
            </a:extLst>
          </p:cNvPr>
          <p:cNvSpPr txBox="1"/>
          <p:nvPr/>
        </p:nvSpPr>
        <p:spPr>
          <a:xfrm>
            <a:off x="890762" y="5807036"/>
            <a:ext cx="1612232" cy="461665"/>
          </a:xfrm>
          <a:prstGeom prst="rect">
            <a:avLst/>
          </a:prstGeom>
          <a:noFill/>
        </p:spPr>
        <p:txBody>
          <a:bodyPr wrap="square" rtlCol="0">
            <a:spAutoFit/>
          </a:bodyPr>
          <a:lstStyle/>
          <a:p>
            <a:pPr algn="ctr"/>
            <a:r>
              <a:rPr lang="en-US" sz="2400" dirty="0"/>
              <a:t>Cause</a:t>
            </a:r>
          </a:p>
        </p:txBody>
      </p:sp>
      <p:sp>
        <p:nvSpPr>
          <p:cNvPr id="39" name="TextBox 38">
            <a:extLst>
              <a:ext uri="{FF2B5EF4-FFF2-40B4-BE49-F238E27FC236}">
                <a16:creationId xmlns:a16="http://schemas.microsoft.com/office/drawing/2014/main" id="{2369DEF2-0B1A-4842-BF4C-D7220CE626B4}"/>
              </a:ext>
            </a:extLst>
          </p:cNvPr>
          <p:cNvSpPr txBox="1"/>
          <p:nvPr/>
        </p:nvSpPr>
        <p:spPr>
          <a:xfrm>
            <a:off x="5289884" y="5794039"/>
            <a:ext cx="1612232" cy="461665"/>
          </a:xfrm>
          <a:prstGeom prst="rect">
            <a:avLst/>
          </a:prstGeom>
          <a:noFill/>
        </p:spPr>
        <p:txBody>
          <a:bodyPr wrap="square" rtlCol="0">
            <a:spAutoFit/>
          </a:bodyPr>
          <a:lstStyle/>
          <a:p>
            <a:pPr algn="ctr"/>
            <a:r>
              <a:rPr lang="en-US" sz="2400" dirty="0"/>
              <a:t>Symptom</a:t>
            </a:r>
          </a:p>
        </p:txBody>
      </p:sp>
      <p:sp>
        <p:nvSpPr>
          <p:cNvPr id="40" name="TextBox 39">
            <a:extLst>
              <a:ext uri="{FF2B5EF4-FFF2-40B4-BE49-F238E27FC236}">
                <a16:creationId xmlns:a16="http://schemas.microsoft.com/office/drawing/2014/main" id="{709D8CE1-A092-46AD-A9F3-A6B83E8333A0}"/>
              </a:ext>
            </a:extLst>
          </p:cNvPr>
          <p:cNvSpPr txBox="1"/>
          <p:nvPr/>
        </p:nvSpPr>
        <p:spPr>
          <a:xfrm>
            <a:off x="9059779" y="5807623"/>
            <a:ext cx="1736716" cy="461665"/>
          </a:xfrm>
          <a:prstGeom prst="rect">
            <a:avLst/>
          </a:prstGeom>
          <a:noFill/>
        </p:spPr>
        <p:txBody>
          <a:bodyPr wrap="square" rtlCol="0">
            <a:spAutoFit/>
          </a:bodyPr>
          <a:lstStyle/>
          <a:p>
            <a:pPr algn="ctr"/>
            <a:r>
              <a:rPr lang="en-US" sz="2400" dirty="0"/>
              <a:t>Treatment</a:t>
            </a:r>
          </a:p>
        </p:txBody>
      </p:sp>
      <p:sp>
        <p:nvSpPr>
          <p:cNvPr id="43" name="Title 1">
            <a:extLst>
              <a:ext uri="{FF2B5EF4-FFF2-40B4-BE49-F238E27FC236}">
                <a16:creationId xmlns:a16="http://schemas.microsoft.com/office/drawing/2014/main" id="{7B856147-A88C-4B35-9C86-3799E9D6A085}"/>
              </a:ext>
            </a:extLst>
          </p:cNvPr>
          <p:cNvSpPr txBox="1">
            <a:spLocks/>
          </p:cNvSpPr>
          <p:nvPr/>
        </p:nvSpPr>
        <p:spPr>
          <a:xfrm>
            <a:off x="868373" y="98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Reasoning about </a:t>
            </a:r>
            <a:r>
              <a:rPr lang="en-US" sz="4000" b="1" dirty="0"/>
              <a:t>COVID-19 </a:t>
            </a:r>
            <a:r>
              <a:rPr lang="en-US" sz="4000" dirty="0"/>
              <a:t>from MAG</a:t>
            </a:r>
          </a:p>
        </p:txBody>
      </p:sp>
    </p:spTree>
    <p:extLst>
      <p:ext uri="{BB962C8B-B14F-4D97-AF65-F5344CB8AC3E}">
        <p14:creationId xmlns:p14="http://schemas.microsoft.com/office/powerpoint/2010/main" val="884473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6181A-6970-4046-85C3-13D3F93751DD}"/>
              </a:ext>
            </a:extLst>
          </p:cNvPr>
          <p:cNvSpPr>
            <a:spLocks noGrp="1"/>
          </p:cNvSpPr>
          <p:nvPr>
            <p:ph type="title"/>
          </p:nvPr>
        </p:nvSpPr>
        <p:spPr/>
        <p:txBody>
          <a:bodyPr/>
          <a:lstStyle/>
          <a:p>
            <a:r>
              <a:rPr lang="en-US" sz="3200" dirty="0"/>
              <a:t>Data and Tasks in Microsoft Academic Graph</a:t>
            </a:r>
          </a:p>
        </p:txBody>
      </p:sp>
      <p:pic>
        <p:nvPicPr>
          <p:cNvPr id="4" name="Picture 3">
            <a:extLst>
              <a:ext uri="{FF2B5EF4-FFF2-40B4-BE49-F238E27FC236}">
                <a16:creationId xmlns:a16="http://schemas.microsoft.com/office/drawing/2014/main" id="{E7AEC6F1-E02F-471E-B267-FE0D64158959}"/>
              </a:ext>
            </a:extLst>
          </p:cNvPr>
          <p:cNvPicPr>
            <a:picLocks noChangeAspect="1"/>
          </p:cNvPicPr>
          <p:nvPr/>
        </p:nvPicPr>
        <p:blipFill rotWithShape="1">
          <a:blip r:embed="rId3"/>
          <a:srcRect t="50633"/>
          <a:stretch/>
        </p:blipFill>
        <p:spPr>
          <a:xfrm>
            <a:off x="3429000" y="2988664"/>
            <a:ext cx="2454315" cy="2176408"/>
          </a:xfrm>
          <a:prstGeom prst="rect">
            <a:avLst/>
          </a:prstGeom>
        </p:spPr>
      </p:pic>
      <p:pic>
        <p:nvPicPr>
          <p:cNvPr id="5" name="Picture 4">
            <a:extLst>
              <a:ext uri="{FF2B5EF4-FFF2-40B4-BE49-F238E27FC236}">
                <a16:creationId xmlns:a16="http://schemas.microsoft.com/office/drawing/2014/main" id="{14A801A4-262E-4F63-8F37-05C614754207}"/>
              </a:ext>
            </a:extLst>
          </p:cNvPr>
          <p:cNvPicPr>
            <a:picLocks noChangeAspect="1"/>
          </p:cNvPicPr>
          <p:nvPr/>
        </p:nvPicPr>
        <p:blipFill rotWithShape="1">
          <a:blip r:embed="rId3"/>
          <a:srcRect b="49367"/>
          <a:stretch/>
        </p:blipFill>
        <p:spPr>
          <a:xfrm>
            <a:off x="1066799" y="2819400"/>
            <a:ext cx="2454315" cy="2232270"/>
          </a:xfrm>
          <a:prstGeom prst="rect">
            <a:avLst/>
          </a:prstGeom>
        </p:spPr>
      </p:pic>
      <p:sp>
        <p:nvSpPr>
          <p:cNvPr id="6" name="Content Placeholder 2">
            <a:extLst>
              <a:ext uri="{FF2B5EF4-FFF2-40B4-BE49-F238E27FC236}">
                <a16:creationId xmlns:a16="http://schemas.microsoft.com/office/drawing/2014/main" id="{53F1A1B9-F6F8-4444-9730-4F0E57A2E66F}"/>
              </a:ext>
            </a:extLst>
          </p:cNvPr>
          <p:cNvSpPr txBox="1">
            <a:spLocks/>
          </p:cNvSpPr>
          <p:nvPr/>
        </p:nvSpPr>
        <p:spPr bwMode="auto">
          <a:xfrm>
            <a:off x="7010400" y="2981044"/>
            <a:ext cx="5584094" cy="330676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en-US" sz="1800" kern="0" dirty="0">
                <a:solidFill>
                  <a:srgbClr val="5D6680"/>
                </a:solidFill>
              </a:rPr>
              <a:t>Name disambiguation</a:t>
            </a:r>
          </a:p>
          <a:p>
            <a:r>
              <a:rPr lang="en-US" sz="1800" kern="0" dirty="0">
                <a:solidFill>
                  <a:srgbClr val="5D6680"/>
                </a:solidFill>
              </a:rPr>
              <a:t>Infer spam/fake papers</a:t>
            </a:r>
          </a:p>
          <a:p>
            <a:r>
              <a:rPr lang="en-US" sz="1800" kern="0" dirty="0">
                <a:solidFill>
                  <a:srgbClr val="5D6680"/>
                </a:solidFill>
              </a:rPr>
              <a:t>Infer paper/author research topics</a:t>
            </a:r>
          </a:p>
          <a:p>
            <a:r>
              <a:rPr lang="en-US" sz="1800" kern="0" dirty="0">
                <a:solidFill>
                  <a:srgbClr val="5D6680"/>
                </a:solidFill>
              </a:rPr>
              <a:t>Infer future scientific impact</a:t>
            </a:r>
          </a:p>
          <a:p>
            <a:r>
              <a:rPr lang="en-US" sz="1800" kern="0" dirty="0">
                <a:solidFill>
                  <a:srgbClr val="5D6680"/>
                </a:solidFill>
              </a:rPr>
              <a:t>Infer collaboration and team formation</a:t>
            </a:r>
          </a:p>
          <a:p>
            <a:r>
              <a:rPr lang="en-US" sz="1800" kern="0" dirty="0">
                <a:solidFill>
                  <a:srgbClr val="5D6680"/>
                </a:solidFill>
              </a:rPr>
              <a:t>Infer future paper title?</a:t>
            </a:r>
          </a:p>
          <a:p>
            <a:r>
              <a:rPr lang="en-US" sz="1800" kern="0" dirty="0">
                <a:solidFill>
                  <a:srgbClr val="5D6680"/>
                </a:solidFill>
              </a:rPr>
              <a:t>… …</a:t>
            </a:r>
          </a:p>
        </p:txBody>
      </p:sp>
      <p:sp>
        <p:nvSpPr>
          <p:cNvPr id="8" name="Content Placeholder 2">
            <a:extLst>
              <a:ext uri="{FF2B5EF4-FFF2-40B4-BE49-F238E27FC236}">
                <a16:creationId xmlns:a16="http://schemas.microsoft.com/office/drawing/2014/main" id="{0C40BDAE-7ED8-484F-AD2A-9EE93F8AF161}"/>
              </a:ext>
            </a:extLst>
          </p:cNvPr>
          <p:cNvSpPr txBox="1">
            <a:spLocks/>
          </p:cNvSpPr>
          <p:nvPr/>
        </p:nvSpPr>
        <p:spPr bwMode="auto">
          <a:xfrm>
            <a:off x="1143000" y="2010507"/>
            <a:ext cx="8991600" cy="10081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buNone/>
            </a:pPr>
            <a:r>
              <a:rPr lang="en-US" sz="2800" kern="0" dirty="0">
                <a:solidFill>
                  <a:srgbClr val="5D6680"/>
                </a:solidFill>
              </a:rPr>
              <a:t>Data                                                    Tasks</a:t>
            </a:r>
          </a:p>
        </p:txBody>
      </p:sp>
    </p:spTree>
    <p:extLst>
      <p:ext uri="{BB962C8B-B14F-4D97-AF65-F5344CB8AC3E}">
        <p14:creationId xmlns:p14="http://schemas.microsoft.com/office/powerpoint/2010/main" val="2165664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5377-7FFB-4F15-B01A-17B45BBC182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CC0E23C-B4E4-453E-8CE4-9D682F9D72B4}"/>
              </a:ext>
            </a:extLst>
          </p:cNvPr>
          <p:cNvSpPr>
            <a:spLocks noGrp="1"/>
          </p:cNvSpPr>
          <p:nvPr>
            <p:ph idx="1"/>
          </p:nvPr>
        </p:nvSpPr>
        <p:spPr/>
        <p:txBody>
          <a:bodyPr/>
          <a:lstStyle/>
          <a:p>
            <a:r>
              <a:rPr lang="en-US" dirty="0"/>
              <a:t>Introduction to Heterogeneous Graph (HG)</a:t>
            </a:r>
          </a:p>
          <a:p>
            <a:endParaRPr lang="en-US" dirty="0"/>
          </a:p>
          <a:p>
            <a:r>
              <a:rPr lang="en-US" b="1" dirty="0"/>
              <a:t>Traditional HG Inference: </a:t>
            </a:r>
            <a:r>
              <a:rPr lang="en-US" b="1" dirty="0" err="1"/>
              <a:t>Metapaths</a:t>
            </a:r>
            <a:endParaRPr lang="en-US" b="1" dirty="0"/>
          </a:p>
          <a:p>
            <a:endParaRPr lang="en-US" dirty="0"/>
          </a:p>
          <a:p>
            <a:r>
              <a:rPr lang="en-US" dirty="0"/>
              <a:t>Designing Graph Neural Networks for HG</a:t>
            </a:r>
          </a:p>
          <a:p>
            <a:endParaRPr lang="en-US" dirty="0"/>
          </a:p>
          <a:p>
            <a:r>
              <a:rPr lang="en-US" dirty="0"/>
              <a:t>Pre-Training Graph Neural Networks for HG</a:t>
            </a:r>
          </a:p>
        </p:txBody>
      </p:sp>
    </p:spTree>
    <p:extLst>
      <p:ext uri="{BB962C8B-B14F-4D97-AF65-F5344CB8AC3E}">
        <p14:creationId xmlns:p14="http://schemas.microsoft.com/office/powerpoint/2010/main" val="2001134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C6AA-77DE-4499-B214-CB259351D067}"/>
              </a:ext>
            </a:extLst>
          </p:cNvPr>
          <p:cNvSpPr>
            <a:spLocks noGrp="1"/>
          </p:cNvSpPr>
          <p:nvPr>
            <p:ph type="title"/>
          </p:nvPr>
        </p:nvSpPr>
        <p:spPr>
          <a:xfrm>
            <a:off x="838200" y="365125"/>
            <a:ext cx="7698626" cy="1325563"/>
          </a:xfrm>
        </p:spPr>
        <p:txBody>
          <a:bodyPr/>
          <a:lstStyle/>
          <a:p>
            <a:r>
              <a:rPr lang="en-US" dirty="0"/>
              <a:t>Meta Relation Schema</a:t>
            </a:r>
          </a:p>
        </p:txBody>
      </p:sp>
      <p:pic>
        <p:nvPicPr>
          <p:cNvPr id="25" name="Picture 24">
            <a:extLst>
              <a:ext uri="{FF2B5EF4-FFF2-40B4-BE49-F238E27FC236}">
                <a16:creationId xmlns:a16="http://schemas.microsoft.com/office/drawing/2014/main" id="{6ADC7652-F5BC-4059-B5ED-A84C86880E2D}"/>
              </a:ext>
            </a:extLst>
          </p:cNvPr>
          <p:cNvPicPr>
            <a:picLocks noChangeAspect="1"/>
          </p:cNvPicPr>
          <p:nvPr/>
        </p:nvPicPr>
        <p:blipFill>
          <a:blip r:embed="rId3"/>
          <a:stretch>
            <a:fillRect/>
          </a:stretch>
        </p:blipFill>
        <p:spPr>
          <a:xfrm>
            <a:off x="2299771" y="4304644"/>
            <a:ext cx="6600224" cy="2072092"/>
          </a:xfrm>
          <a:prstGeom prst="rect">
            <a:avLst/>
          </a:prstGeom>
        </p:spPr>
      </p:pic>
      <p:sp>
        <p:nvSpPr>
          <p:cNvPr id="26" name="Content Placeholder 2">
            <a:extLst>
              <a:ext uri="{FF2B5EF4-FFF2-40B4-BE49-F238E27FC236}">
                <a16:creationId xmlns:a16="http://schemas.microsoft.com/office/drawing/2014/main" id="{C3884911-5D99-49AB-A80D-8CF7ECD8C60E}"/>
              </a:ext>
            </a:extLst>
          </p:cNvPr>
          <p:cNvSpPr>
            <a:spLocks noGrp="1"/>
          </p:cNvSpPr>
          <p:nvPr>
            <p:ph idx="1"/>
          </p:nvPr>
        </p:nvSpPr>
        <p:spPr>
          <a:xfrm>
            <a:off x="706267" y="1630735"/>
            <a:ext cx="11147682" cy="2517294"/>
          </a:xfrm>
        </p:spPr>
        <p:txBody>
          <a:bodyPr>
            <a:normAutofit fontScale="92500" lnSpcReduction="10000"/>
          </a:bodyPr>
          <a:lstStyle/>
          <a:p>
            <a:r>
              <a:rPr lang="en-US" dirty="0"/>
              <a:t>Heterogeneous graph schema is high-level description of a graph semantic</a:t>
            </a:r>
          </a:p>
          <a:p>
            <a:pPr lvl="1"/>
            <a:endParaRPr lang="en-US" dirty="0"/>
          </a:p>
          <a:p>
            <a:r>
              <a:rPr lang="en-US" dirty="0"/>
              <a:t>For an edge e = (s, t) linked from source node s to target node t, its </a:t>
            </a:r>
            <a:r>
              <a:rPr lang="en-US" b="1" dirty="0"/>
              <a:t>meta relation </a:t>
            </a:r>
            <a:r>
              <a:rPr lang="en-US" dirty="0"/>
              <a:t>is denoted as </a:t>
            </a:r>
            <a:r>
              <a:rPr lang="pt-BR" dirty="0"/>
              <a:t>⟨τ (s),ϕ(e), τ (t)⟩.</a:t>
            </a:r>
            <a:endParaRPr lang="en-US" dirty="0"/>
          </a:p>
          <a:p>
            <a:endParaRPr lang="en-US" dirty="0"/>
          </a:p>
          <a:p>
            <a:r>
              <a:rPr lang="en-US" dirty="0"/>
              <a:t>Example: Academic Graph have the following schema:</a:t>
            </a:r>
          </a:p>
        </p:txBody>
      </p:sp>
    </p:spTree>
    <p:extLst>
      <p:ext uri="{BB962C8B-B14F-4D97-AF65-F5344CB8AC3E}">
        <p14:creationId xmlns:p14="http://schemas.microsoft.com/office/powerpoint/2010/main" val="2215768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C6AA-77DE-4499-B214-CB259351D067}"/>
              </a:ext>
            </a:extLst>
          </p:cNvPr>
          <p:cNvSpPr>
            <a:spLocks noGrp="1"/>
          </p:cNvSpPr>
          <p:nvPr>
            <p:ph type="title"/>
          </p:nvPr>
        </p:nvSpPr>
        <p:spPr>
          <a:xfrm>
            <a:off x="838200" y="365125"/>
            <a:ext cx="7698626" cy="1325563"/>
          </a:xfrm>
        </p:spPr>
        <p:txBody>
          <a:bodyPr/>
          <a:lstStyle/>
          <a:p>
            <a:r>
              <a:rPr lang="en-US" dirty="0" err="1"/>
              <a:t>Metapaths</a:t>
            </a:r>
            <a:endParaRPr lang="en-US" dirty="0"/>
          </a:p>
        </p:txBody>
      </p:sp>
      <p:sp>
        <p:nvSpPr>
          <p:cNvPr id="26" name="Content Placeholder 2">
            <a:extLst>
              <a:ext uri="{FF2B5EF4-FFF2-40B4-BE49-F238E27FC236}">
                <a16:creationId xmlns:a16="http://schemas.microsoft.com/office/drawing/2014/main" id="{C3884911-5D99-49AB-A80D-8CF7ECD8C60E}"/>
              </a:ext>
            </a:extLst>
          </p:cNvPr>
          <p:cNvSpPr>
            <a:spLocks noGrp="1"/>
          </p:cNvSpPr>
          <p:nvPr>
            <p:ph idx="1"/>
          </p:nvPr>
        </p:nvSpPr>
        <p:spPr>
          <a:xfrm>
            <a:off x="706267" y="1630735"/>
            <a:ext cx="9931609" cy="2517294"/>
          </a:xfrm>
        </p:spPr>
        <p:txBody>
          <a:bodyPr>
            <a:normAutofit/>
          </a:bodyPr>
          <a:lstStyle/>
          <a:p>
            <a:r>
              <a:rPr lang="en-US" sz="2400" dirty="0"/>
              <a:t>For an edge e = (s, t) linked from source node s to target node t, its </a:t>
            </a:r>
            <a:r>
              <a:rPr lang="en-US" sz="2400" b="1" dirty="0"/>
              <a:t>meta relation </a:t>
            </a:r>
            <a:r>
              <a:rPr lang="en-US" sz="2400" dirty="0"/>
              <a:t>is denoted as </a:t>
            </a:r>
            <a:r>
              <a:rPr lang="pt-BR" sz="2400" dirty="0"/>
              <a:t>⟨τ (s),ϕ(e), τ (t)⟩.</a:t>
            </a:r>
            <a:endParaRPr lang="en-US" sz="2400" dirty="0"/>
          </a:p>
          <a:p>
            <a:endParaRPr lang="en-US" sz="2400" dirty="0"/>
          </a:p>
          <a:p>
            <a:r>
              <a:rPr lang="en-US" sz="2400" b="1" dirty="0" err="1"/>
              <a:t>Metapaths</a:t>
            </a:r>
            <a:r>
              <a:rPr lang="en-US" sz="2400" dirty="0"/>
              <a:t> are is defined as a sequence of such </a:t>
            </a:r>
            <a:r>
              <a:rPr lang="en-US" sz="2400" b="1" dirty="0"/>
              <a:t>meta relation</a:t>
            </a:r>
          </a:p>
        </p:txBody>
      </p:sp>
      <p:pic>
        <p:nvPicPr>
          <p:cNvPr id="4" name="Picture 3">
            <a:extLst>
              <a:ext uri="{FF2B5EF4-FFF2-40B4-BE49-F238E27FC236}">
                <a16:creationId xmlns:a16="http://schemas.microsoft.com/office/drawing/2014/main" id="{B9B3E09D-995B-47E0-8BBC-A288C3AB2F10}"/>
              </a:ext>
            </a:extLst>
          </p:cNvPr>
          <p:cNvPicPr>
            <a:picLocks noChangeAspect="1"/>
          </p:cNvPicPr>
          <p:nvPr/>
        </p:nvPicPr>
        <p:blipFill>
          <a:blip r:embed="rId3"/>
          <a:stretch>
            <a:fillRect/>
          </a:stretch>
        </p:blipFill>
        <p:spPr>
          <a:xfrm>
            <a:off x="2127082" y="3429000"/>
            <a:ext cx="6663992" cy="3316028"/>
          </a:xfrm>
          <a:prstGeom prst="rect">
            <a:avLst/>
          </a:prstGeom>
        </p:spPr>
      </p:pic>
    </p:spTree>
    <p:extLst>
      <p:ext uri="{BB962C8B-B14F-4D97-AF65-F5344CB8AC3E}">
        <p14:creationId xmlns:p14="http://schemas.microsoft.com/office/powerpoint/2010/main" val="2358416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5377-7FFB-4F15-B01A-17B45BBC182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CC0E23C-B4E4-453E-8CE4-9D682F9D72B4}"/>
              </a:ext>
            </a:extLst>
          </p:cNvPr>
          <p:cNvSpPr>
            <a:spLocks noGrp="1"/>
          </p:cNvSpPr>
          <p:nvPr>
            <p:ph idx="1"/>
          </p:nvPr>
        </p:nvSpPr>
        <p:spPr/>
        <p:txBody>
          <a:bodyPr/>
          <a:lstStyle/>
          <a:p>
            <a:r>
              <a:rPr lang="en-US" b="1" dirty="0"/>
              <a:t>Introduction to Heterogeneous Graph (HG)</a:t>
            </a:r>
          </a:p>
          <a:p>
            <a:endParaRPr lang="en-US" dirty="0"/>
          </a:p>
          <a:p>
            <a:r>
              <a:rPr lang="en-US" dirty="0"/>
              <a:t>Traditional HG Inference: </a:t>
            </a:r>
            <a:r>
              <a:rPr lang="en-US" dirty="0" err="1"/>
              <a:t>Metapaths</a:t>
            </a:r>
            <a:endParaRPr lang="en-US" dirty="0"/>
          </a:p>
          <a:p>
            <a:endParaRPr lang="en-US" dirty="0"/>
          </a:p>
          <a:p>
            <a:r>
              <a:rPr lang="en-US" dirty="0"/>
              <a:t>Designing Graph Neural Networks for HG</a:t>
            </a:r>
          </a:p>
          <a:p>
            <a:endParaRPr lang="en-US" dirty="0"/>
          </a:p>
          <a:p>
            <a:r>
              <a:rPr lang="en-US" dirty="0"/>
              <a:t>Pre-Training Graph Neural Networks for HG</a:t>
            </a:r>
          </a:p>
        </p:txBody>
      </p:sp>
    </p:spTree>
    <p:extLst>
      <p:ext uri="{BB962C8B-B14F-4D97-AF65-F5344CB8AC3E}">
        <p14:creationId xmlns:p14="http://schemas.microsoft.com/office/powerpoint/2010/main" val="2977936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3EDE29-3745-4416-A53A-5966F2EDADDA}"/>
              </a:ext>
            </a:extLst>
          </p:cNvPr>
          <p:cNvPicPr>
            <a:picLocks noChangeAspect="1"/>
          </p:cNvPicPr>
          <p:nvPr/>
        </p:nvPicPr>
        <p:blipFill>
          <a:blip r:embed="rId3"/>
          <a:stretch>
            <a:fillRect/>
          </a:stretch>
        </p:blipFill>
        <p:spPr>
          <a:xfrm>
            <a:off x="714201" y="161906"/>
            <a:ext cx="10225347" cy="6534188"/>
          </a:xfrm>
          <a:prstGeom prst="rect">
            <a:avLst/>
          </a:prstGeom>
        </p:spPr>
      </p:pic>
      <p:pic>
        <p:nvPicPr>
          <p:cNvPr id="13" name="Picture 12">
            <a:extLst>
              <a:ext uri="{FF2B5EF4-FFF2-40B4-BE49-F238E27FC236}">
                <a16:creationId xmlns:a16="http://schemas.microsoft.com/office/drawing/2014/main" id="{68C590E0-2B25-4C0F-9B84-CDDD1CA3AAE0}"/>
              </a:ext>
            </a:extLst>
          </p:cNvPr>
          <p:cNvPicPr>
            <a:picLocks noChangeAspect="1"/>
          </p:cNvPicPr>
          <p:nvPr/>
        </p:nvPicPr>
        <p:blipFill>
          <a:blip r:embed="rId4"/>
          <a:stretch>
            <a:fillRect/>
          </a:stretch>
        </p:blipFill>
        <p:spPr>
          <a:xfrm>
            <a:off x="8543935" y="2219498"/>
            <a:ext cx="1731132" cy="1737360"/>
          </a:xfrm>
          <a:prstGeom prst="rect">
            <a:avLst/>
          </a:prstGeom>
        </p:spPr>
      </p:pic>
      <p:pic>
        <p:nvPicPr>
          <p:cNvPr id="15" name="Picture 14">
            <a:extLst>
              <a:ext uri="{FF2B5EF4-FFF2-40B4-BE49-F238E27FC236}">
                <a16:creationId xmlns:a16="http://schemas.microsoft.com/office/drawing/2014/main" id="{E8A1DF9E-182C-474E-A970-292A132DCDFF}"/>
              </a:ext>
            </a:extLst>
          </p:cNvPr>
          <p:cNvPicPr>
            <a:picLocks noChangeAspect="1"/>
          </p:cNvPicPr>
          <p:nvPr/>
        </p:nvPicPr>
        <p:blipFill>
          <a:blip r:embed="rId5"/>
          <a:stretch>
            <a:fillRect/>
          </a:stretch>
        </p:blipFill>
        <p:spPr>
          <a:xfrm>
            <a:off x="1786015" y="2076827"/>
            <a:ext cx="1862051" cy="2049035"/>
          </a:xfrm>
          <a:prstGeom prst="rect">
            <a:avLst/>
          </a:prstGeom>
        </p:spPr>
      </p:pic>
    </p:spTree>
    <p:extLst>
      <p:ext uri="{BB962C8B-B14F-4D97-AF65-F5344CB8AC3E}">
        <p14:creationId xmlns:p14="http://schemas.microsoft.com/office/powerpoint/2010/main" val="1171665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59CA5-BDBB-6344-8A6D-437EF5DC7F40}"/>
              </a:ext>
            </a:extLst>
          </p:cNvPr>
          <p:cNvSpPr>
            <a:spLocks noGrp="1"/>
          </p:cNvSpPr>
          <p:nvPr>
            <p:ph type="title"/>
          </p:nvPr>
        </p:nvSpPr>
        <p:spPr/>
        <p:txBody>
          <a:bodyPr/>
          <a:lstStyle/>
          <a:p>
            <a:r>
              <a:rPr lang="en-US" altLang="zh-CN" sz="3200" dirty="0"/>
              <a:t>Heterogeneous</a:t>
            </a:r>
            <a:r>
              <a:rPr lang="zh-CN" altLang="en-US" sz="3200" dirty="0"/>
              <a:t> </a:t>
            </a:r>
            <a:r>
              <a:rPr lang="en-US" altLang="zh-CN" sz="3200" dirty="0"/>
              <a:t>Graph</a:t>
            </a:r>
            <a:r>
              <a:rPr lang="zh-CN" altLang="en-US" sz="3200" dirty="0"/>
              <a:t> </a:t>
            </a:r>
            <a:r>
              <a:rPr lang="en-US" altLang="zh-CN" sz="3200" b="1" dirty="0"/>
              <a:t>Mining</a:t>
            </a:r>
            <a:endParaRPr lang="en-US" sz="3200" b="1" dirty="0"/>
          </a:p>
        </p:txBody>
      </p:sp>
      <p:pic>
        <p:nvPicPr>
          <p:cNvPr id="5" name="Picture 4" descr="A picture containing drawing&#10;&#10;Description automatically generated">
            <a:extLst>
              <a:ext uri="{FF2B5EF4-FFF2-40B4-BE49-F238E27FC236}">
                <a16:creationId xmlns:a16="http://schemas.microsoft.com/office/drawing/2014/main" id="{2BAC8743-3D2B-4246-82EA-1BFF84C18A23}"/>
              </a:ext>
            </a:extLst>
          </p:cNvPr>
          <p:cNvPicPr>
            <a:picLocks noChangeAspect="1"/>
          </p:cNvPicPr>
          <p:nvPr/>
        </p:nvPicPr>
        <p:blipFill rotWithShape="1">
          <a:blip r:embed="rId3">
            <a:extLst>
              <a:ext uri="{28A0092B-C50C-407E-A947-70E740481C1C}">
                <a14:useLocalDpi xmlns:a14="http://schemas.microsoft.com/office/drawing/2010/main" val="0"/>
              </a:ext>
            </a:extLst>
          </a:blip>
          <a:srcRect r="62009"/>
          <a:stretch/>
        </p:blipFill>
        <p:spPr>
          <a:xfrm>
            <a:off x="203200" y="2311401"/>
            <a:ext cx="2743200" cy="2200348"/>
          </a:xfrm>
          <a:prstGeom prst="rect">
            <a:avLst/>
          </a:prstGeom>
        </p:spPr>
      </p:pic>
      <p:sp>
        <p:nvSpPr>
          <p:cNvPr id="11" name="TextBox 10">
            <a:extLst>
              <a:ext uri="{FF2B5EF4-FFF2-40B4-BE49-F238E27FC236}">
                <a16:creationId xmlns:a16="http://schemas.microsoft.com/office/drawing/2014/main" id="{A1555413-346C-F14C-9550-C996FF6526E7}"/>
              </a:ext>
            </a:extLst>
          </p:cNvPr>
          <p:cNvSpPr txBox="1"/>
          <p:nvPr/>
        </p:nvSpPr>
        <p:spPr>
          <a:xfrm>
            <a:off x="9550400" y="1600200"/>
            <a:ext cx="2277162" cy="3680238"/>
          </a:xfrm>
          <a:prstGeom prst="rect">
            <a:avLst/>
          </a:prstGeom>
          <a:noFill/>
        </p:spPr>
        <p:txBody>
          <a:bodyPr wrap="none" rtlCol="0">
            <a:spAutoFit/>
          </a:bodyPr>
          <a:lstStyle/>
          <a:p>
            <a:pPr marL="380990" indent="-380990">
              <a:lnSpc>
                <a:spcPct val="150000"/>
              </a:lnSpc>
              <a:buFont typeface="Arial" panose="020B0604020202020204" pitchFamily="34" charset="0"/>
              <a:buChar char="•"/>
            </a:pPr>
            <a:r>
              <a:rPr lang="en-US" altLang="zh-CN" sz="1867" dirty="0"/>
              <a:t>Classification</a:t>
            </a:r>
          </a:p>
          <a:p>
            <a:pPr marL="838179" lvl="1" indent="-380990">
              <a:lnSpc>
                <a:spcPct val="150000"/>
              </a:lnSpc>
              <a:buFont typeface="Wingdings" pitchFamily="2" charset="2"/>
              <a:buChar char="ü"/>
            </a:pPr>
            <a:r>
              <a:rPr lang="en-US" altLang="zh-CN" sz="1600" dirty="0" err="1"/>
              <a:t>RankClass</a:t>
            </a:r>
            <a:r>
              <a:rPr lang="en-US" altLang="zh-CN" sz="1600" dirty="0"/>
              <a:t>,</a:t>
            </a:r>
            <a:r>
              <a:rPr lang="zh-CN" altLang="en-US" sz="1600" dirty="0"/>
              <a:t> </a:t>
            </a:r>
            <a:r>
              <a:rPr lang="en-US" altLang="zh-CN" sz="1600" dirty="0"/>
              <a:t>…</a:t>
            </a:r>
            <a:r>
              <a:rPr lang="zh-CN" altLang="en-US" sz="1600" dirty="0"/>
              <a:t> </a:t>
            </a:r>
            <a:endParaRPr lang="en-US" altLang="zh-CN" sz="1600" dirty="0"/>
          </a:p>
          <a:p>
            <a:pPr marL="380990" indent="-380990">
              <a:lnSpc>
                <a:spcPct val="150000"/>
              </a:lnSpc>
              <a:buFont typeface="Arial" panose="020B0604020202020204" pitchFamily="34" charset="0"/>
              <a:buChar char="•"/>
            </a:pPr>
            <a:r>
              <a:rPr lang="en-US" altLang="zh-CN" sz="1867" dirty="0"/>
              <a:t>Clustering</a:t>
            </a:r>
          </a:p>
          <a:p>
            <a:pPr marL="838179" lvl="1" indent="-380990">
              <a:lnSpc>
                <a:spcPct val="150000"/>
              </a:lnSpc>
              <a:buFont typeface="Wingdings" pitchFamily="2" charset="2"/>
              <a:buChar char="ü"/>
            </a:pPr>
            <a:r>
              <a:rPr lang="en-US" altLang="zh-CN" sz="1600" dirty="0" err="1"/>
              <a:t>RankClus</a:t>
            </a:r>
            <a:r>
              <a:rPr lang="en-US" altLang="zh-CN" sz="1600" dirty="0"/>
              <a:t>,</a:t>
            </a:r>
            <a:r>
              <a:rPr lang="zh-CN" altLang="en-US" sz="1600" dirty="0"/>
              <a:t> </a:t>
            </a:r>
            <a:r>
              <a:rPr lang="en-US" altLang="zh-CN" sz="1600" dirty="0"/>
              <a:t>…</a:t>
            </a:r>
            <a:r>
              <a:rPr lang="zh-CN" altLang="en-US" sz="1600" dirty="0"/>
              <a:t> </a:t>
            </a:r>
            <a:endParaRPr lang="en-US" altLang="zh-CN" sz="1600" dirty="0"/>
          </a:p>
          <a:p>
            <a:pPr marL="380990" indent="-380990">
              <a:lnSpc>
                <a:spcPct val="150000"/>
              </a:lnSpc>
              <a:buFont typeface="Arial" panose="020B0604020202020204" pitchFamily="34" charset="0"/>
              <a:buChar char="•"/>
            </a:pPr>
            <a:r>
              <a:rPr lang="en-US" altLang="zh-CN" sz="1867" dirty="0"/>
              <a:t>Ranking</a:t>
            </a:r>
          </a:p>
          <a:p>
            <a:pPr marL="838179" lvl="1" indent="-380990">
              <a:lnSpc>
                <a:spcPct val="150000"/>
              </a:lnSpc>
              <a:buFont typeface="Wingdings" pitchFamily="2" charset="2"/>
              <a:buChar char="ü"/>
            </a:pPr>
            <a:r>
              <a:rPr lang="en-US" altLang="zh-CN" sz="1600" dirty="0" err="1"/>
              <a:t>PathSim</a:t>
            </a:r>
            <a:r>
              <a:rPr lang="en-US" altLang="zh-CN" sz="1600" dirty="0"/>
              <a:t>,</a:t>
            </a:r>
            <a:r>
              <a:rPr lang="zh-CN" altLang="en-US" sz="1600" dirty="0"/>
              <a:t> </a:t>
            </a:r>
            <a:r>
              <a:rPr lang="en-US" altLang="zh-CN" sz="1600" dirty="0"/>
              <a:t>…</a:t>
            </a:r>
            <a:r>
              <a:rPr lang="zh-CN" altLang="en-US" sz="1600" dirty="0"/>
              <a:t> </a:t>
            </a:r>
            <a:endParaRPr lang="en-US" altLang="zh-CN" sz="1600" dirty="0"/>
          </a:p>
          <a:p>
            <a:pPr marL="380990" indent="-380990">
              <a:lnSpc>
                <a:spcPct val="150000"/>
              </a:lnSpc>
              <a:buFont typeface="Arial" panose="020B0604020202020204" pitchFamily="34" charset="0"/>
              <a:buChar char="•"/>
            </a:pPr>
            <a:r>
              <a:rPr lang="en-US" altLang="zh-CN" sz="1867" dirty="0"/>
              <a:t>Link</a:t>
            </a:r>
            <a:r>
              <a:rPr lang="zh-CN" altLang="en-US" sz="1867" dirty="0"/>
              <a:t> </a:t>
            </a:r>
            <a:r>
              <a:rPr lang="en-US" altLang="zh-CN" sz="1867" dirty="0"/>
              <a:t>Prediction</a:t>
            </a:r>
          </a:p>
          <a:p>
            <a:pPr marL="838179" lvl="1" indent="-380990">
              <a:lnSpc>
                <a:spcPct val="150000"/>
              </a:lnSpc>
              <a:buFont typeface="Wingdings" pitchFamily="2" charset="2"/>
              <a:buChar char="ü"/>
            </a:pPr>
            <a:r>
              <a:rPr lang="en-US" altLang="zh-CN" sz="1600" dirty="0" err="1"/>
              <a:t>PathPredict</a:t>
            </a:r>
            <a:r>
              <a:rPr lang="en-US" altLang="zh-CN" sz="1600" dirty="0"/>
              <a:t>,</a:t>
            </a:r>
            <a:r>
              <a:rPr lang="zh-CN" altLang="en-US" sz="1600" dirty="0"/>
              <a:t> </a:t>
            </a:r>
            <a:r>
              <a:rPr lang="en-US" altLang="zh-CN" sz="1600" dirty="0"/>
              <a:t>…</a:t>
            </a:r>
            <a:r>
              <a:rPr lang="zh-CN" altLang="en-US" sz="1600" dirty="0"/>
              <a:t> </a:t>
            </a:r>
            <a:endParaRPr lang="en-US" altLang="zh-CN" sz="1600" dirty="0"/>
          </a:p>
          <a:p>
            <a:pPr marL="380990" indent="-380990">
              <a:lnSpc>
                <a:spcPct val="150000"/>
              </a:lnSpc>
              <a:buFont typeface="Arial" panose="020B0604020202020204" pitchFamily="34" charset="0"/>
              <a:buChar char="•"/>
            </a:pPr>
            <a:r>
              <a:rPr lang="en-US" altLang="zh-CN" sz="1867" dirty="0"/>
              <a:t>…</a:t>
            </a:r>
            <a:endParaRPr lang="en-US" sz="1867" dirty="0"/>
          </a:p>
        </p:txBody>
      </p:sp>
      <p:sp>
        <p:nvSpPr>
          <p:cNvPr id="12" name="Rectangle 11">
            <a:extLst>
              <a:ext uri="{FF2B5EF4-FFF2-40B4-BE49-F238E27FC236}">
                <a16:creationId xmlns:a16="http://schemas.microsoft.com/office/drawing/2014/main" id="{52135455-6D79-CE42-991C-4756B026E41B}"/>
              </a:ext>
            </a:extLst>
          </p:cNvPr>
          <p:cNvSpPr/>
          <p:nvPr/>
        </p:nvSpPr>
        <p:spPr>
          <a:xfrm>
            <a:off x="0" y="6455937"/>
            <a:ext cx="11988800" cy="318100"/>
          </a:xfrm>
          <a:prstGeom prst="rect">
            <a:avLst/>
          </a:prstGeom>
        </p:spPr>
        <p:txBody>
          <a:bodyPr wrap="square">
            <a:spAutoFit/>
          </a:bodyPr>
          <a:lstStyle/>
          <a:p>
            <a:pPr marL="304792" indent="-304792">
              <a:buFont typeface="+mj-lt"/>
              <a:buAutoNum type="arabicPeriod"/>
            </a:pPr>
            <a:r>
              <a:rPr lang="en-US" sz="1467" dirty="0" err="1"/>
              <a:t>Yizhou</a:t>
            </a:r>
            <a:r>
              <a:rPr lang="en-US" sz="1467" dirty="0"/>
              <a:t> Sun</a:t>
            </a:r>
            <a:r>
              <a:rPr lang="en-US" altLang="zh-CN" sz="1467" dirty="0"/>
              <a:t>,</a:t>
            </a:r>
            <a:r>
              <a:rPr lang="zh-CN" altLang="en-US" sz="1467" dirty="0"/>
              <a:t> </a:t>
            </a:r>
            <a:r>
              <a:rPr lang="en-US" sz="1467" dirty="0"/>
              <a:t>Jiawei Han. Mining Heterogeneous Information Networks: Principles and Methodologies. M</a:t>
            </a:r>
            <a:r>
              <a:rPr lang="zh-CN" altLang="en-US" sz="1467" dirty="0"/>
              <a:t> </a:t>
            </a:r>
            <a:r>
              <a:rPr lang="en-US" sz="1467" dirty="0"/>
              <a:t>&amp; C Publishers, 2012.</a:t>
            </a:r>
          </a:p>
        </p:txBody>
      </p:sp>
      <p:sp>
        <p:nvSpPr>
          <p:cNvPr id="13" name="Arrow: Right 127">
            <a:extLst>
              <a:ext uri="{FF2B5EF4-FFF2-40B4-BE49-F238E27FC236}">
                <a16:creationId xmlns:a16="http://schemas.microsoft.com/office/drawing/2014/main" id="{263F33DF-B2D3-354B-A3EF-DAE2F71C328C}"/>
              </a:ext>
            </a:extLst>
          </p:cNvPr>
          <p:cNvSpPr/>
          <p:nvPr/>
        </p:nvSpPr>
        <p:spPr>
          <a:xfrm>
            <a:off x="3149601" y="3323027"/>
            <a:ext cx="306505" cy="25049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DFB406"/>
              </a:solidFill>
            </a:endParaRPr>
          </a:p>
        </p:txBody>
      </p:sp>
      <p:sp>
        <p:nvSpPr>
          <p:cNvPr id="14" name="TextBox 13">
            <a:extLst>
              <a:ext uri="{FF2B5EF4-FFF2-40B4-BE49-F238E27FC236}">
                <a16:creationId xmlns:a16="http://schemas.microsoft.com/office/drawing/2014/main" id="{5FC9A026-7238-2143-B764-1F7AEE31CF0F}"/>
              </a:ext>
            </a:extLst>
          </p:cNvPr>
          <p:cNvSpPr txBox="1"/>
          <p:nvPr/>
        </p:nvSpPr>
        <p:spPr>
          <a:xfrm>
            <a:off x="5283200" y="3139758"/>
            <a:ext cx="1588576" cy="461665"/>
          </a:xfrm>
          <a:prstGeom prst="rect">
            <a:avLst/>
          </a:prstGeom>
          <a:noFill/>
        </p:spPr>
        <p:txBody>
          <a:bodyPr wrap="none" rtlCol="0">
            <a:spAutoFit/>
          </a:bodyPr>
          <a:lstStyle/>
          <a:p>
            <a:r>
              <a:rPr lang="en-US" altLang="zh-CN" sz="2400" dirty="0"/>
              <a:t>meta</a:t>
            </a:r>
            <a:r>
              <a:rPr lang="zh-CN" altLang="en-US" sz="2400" dirty="0"/>
              <a:t> </a:t>
            </a:r>
            <a:r>
              <a:rPr lang="en-US" altLang="zh-CN" sz="2400" dirty="0"/>
              <a:t>paths</a:t>
            </a:r>
            <a:endParaRPr lang="en-US" sz="2400" dirty="0"/>
          </a:p>
        </p:txBody>
      </p:sp>
      <p:sp>
        <p:nvSpPr>
          <p:cNvPr id="15" name="Arrow: Right 127">
            <a:extLst>
              <a:ext uri="{FF2B5EF4-FFF2-40B4-BE49-F238E27FC236}">
                <a16:creationId xmlns:a16="http://schemas.microsoft.com/office/drawing/2014/main" id="{A4211E50-1EEA-2043-94C6-9387467EBFB4}"/>
              </a:ext>
            </a:extLst>
          </p:cNvPr>
          <p:cNvSpPr/>
          <p:nvPr/>
        </p:nvSpPr>
        <p:spPr>
          <a:xfrm>
            <a:off x="9144001" y="3323027"/>
            <a:ext cx="306505" cy="25049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DFB406"/>
              </a:solidFill>
            </a:endParaRPr>
          </a:p>
        </p:txBody>
      </p:sp>
      <p:sp>
        <p:nvSpPr>
          <p:cNvPr id="9" name="Rounded Rectangle 2">
            <a:extLst>
              <a:ext uri="{FF2B5EF4-FFF2-40B4-BE49-F238E27FC236}">
                <a16:creationId xmlns:a16="http://schemas.microsoft.com/office/drawing/2014/main" id="{3E39517E-71A0-4270-87DF-4A48A7EF24B4}"/>
              </a:ext>
            </a:extLst>
          </p:cNvPr>
          <p:cNvSpPr/>
          <p:nvPr/>
        </p:nvSpPr>
        <p:spPr>
          <a:xfrm>
            <a:off x="4239986" y="2865827"/>
            <a:ext cx="3886200" cy="914400"/>
          </a:xfrm>
          <a:prstGeom prst="roundRect">
            <a:avLst/>
          </a:prstGeom>
          <a:noFill/>
          <a:ln w="28575">
            <a:solidFill>
              <a:srgbClr val="3457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5511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59CA5-BDBB-6344-8A6D-437EF5DC7F40}"/>
              </a:ext>
            </a:extLst>
          </p:cNvPr>
          <p:cNvSpPr>
            <a:spLocks noGrp="1"/>
          </p:cNvSpPr>
          <p:nvPr>
            <p:ph type="title"/>
          </p:nvPr>
        </p:nvSpPr>
        <p:spPr/>
        <p:txBody>
          <a:bodyPr/>
          <a:lstStyle/>
          <a:p>
            <a:r>
              <a:rPr lang="en-US" altLang="zh-CN" sz="3200" dirty="0"/>
              <a:t>Heterogeneous</a:t>
            </a:r>
            <a:r>
              <a:rPr lang="zh-CN" altLang="en-US" sz="3200" dirty="0"/>
              <a:t> </a:t>
            </a:r>
            <a:r>
              <a:rPr lang="en-US" altLang="zh-CN" sz="3200" dirty="0"/>
              <a:t>Graph</a:t>
            </a:r>
            <a:r>
              <a:rPr lang="zh-CN" altLang="en-US" sz="3200" dirty="0"/>
              <a:t> </a:t>
            </a:r>
            <a:r>
              <a:rPr lang="en-US" altLang="zh-CN" sz="3200" b="1" dirty="0"/>
              <a:t>Representation</a:t>
            </a:r>
            <a:r>
              <a:rPr lang="zh-CN" altLang="en-US" sz="3200" b="1" dirty="0"/>
              <a:t> </a:t>
            </a:r>
            <a:r>
              <a:rPr lang="en-US" altLang="zh-CN" sz="3200" b="1" dirty="0"/>
              <a:t>Learning</a:t>
            </a:r>
            <a:endParaRPr lang="en-US" sz="3200" b="1" dirty="0"/>
          </a:p>
        </p:txBody>
      </p:sp>
      <p:pic>
        <p:nvPicPr>
          <p:cNvPr id="5" name="Picture 4" descr="A picture containing drawing&#10;&#10;Description automatically generated">
            <a:extLst>
              <a:ext uri="{FF2B5EF4-FFF2-40B4-BE49-F238E27FC236}">
                <a16:creationId xmlns:a16="http://schemas.microsoft.com/office/drawing/2014/main" id="{2BAC8743-3D2B-4246-82EA-1BFF84C18A23}"/>
              </a:ext>
            </a:extLst>
          </p:cNvPr>
          <p:cNvPicPr>
            <a:picLocks noChangeAspect="1"/>
          </p:cNvPicPr>
          <p:nvPr/>
        </p:nvPicPr>
        <p:blipFill rotWithShape="1">
          <a:blip r:embed="rId4">
            <a:extLst>
              <a:ext uri="{28A0092B-C50C-407E-A947-70E740481C1C}">
                <a14:useLocalDpi xmlns:a14="http://schemas.microsoft.com/office/drawing/2010/main" val="0"/>
              </a:ext>
            </a:extLst>
          </a:blip>
          <a:srcRect r="62009"/>
          <a:stretch/>
        </p:blipFill>
        <p:spPr>
          <a:xfrm>
            <a:off x="203200" y="2311401"/>
            <a:ext cx="2743200" cy="2200348"/>
          </a:xfrm>
          <a:prstGeom prst="rect">
            <a:avLst/>
          </a:prstGeom>
        </p:spPr>
      </p:pic>
      <p:sp>
        <p:nvSpPr>
          <p:cNvPr id="8" name="Arrow: Right 127">
            <a:extLst>
              <a:ext uri="{FF2B5EF4-FFF2-40B4-BE49-F238E27FC236}">
                <a16:creationId xmlns:a16="http://schemas.microsoft.com/office/drawing/2014/main" id="{25D34BC6-D074-4440-9014-612CDCACE004}"/>
              </a:ext>
            </a:extLst>
          </p:cNvPr>
          <p:cNvSpPr/>
          <p:nvPr/>
        </p:nvSpPr>
        <p:spPr>
          <a:xfrm>
            <a:off x="3149601" y="3323027"/>
            <a:ext cx="306505" cy="25049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DFB406"/>
              </a:solidFill>
            </a:endParaRPr>
          </a:p>
        </p:txBody>
      </p:sp>
      <p:sp>
        <p:nvSpPr>
          <p:cNvPr id="9" name="TextBox 8">
            <a:extLst>
              <a:ext uri="{FF2B5EF4-FFF2-40B4-BE49-F238E27FC236}">
                <a16:creationId xmlns:a16="http://schemas.microsoft.com/office/drawing/2014/main" id="{DF17D4B0-19EC-5D4C-B6F9-16CEE836B4F8}"/>
              </a:ext>
            </a:extLst>
          </p:cNvPr>
          <p:cNvSpPr txBox="1"/>
          <p:nvPr/>
        </p:nvSpPr>
        <p:spPr>
          <a:xfrm>
            <a:off x="3653411" y="3139758"/>
            <a:ext cx="1588576" cy="461665"/>
          </a:xfrm>
          <a:prstGeom prst="rect">
            <a:avLst/>
          </a:prstGeom>
          <a:noFill/>
        </p:spPr>
        <p:txBody>
          <a:bodyPr wrap="none" rtlCol="0">
            <a:spAutoFit/>
          </a:bodyPr>
          <a:lstStyle/>
          <a:p>
            <a:r>
              <a:rPr lang="en-US" altLang="zh-CN" sz="2400" dirty="0"/>
              <a:t>meta</a:t>
            </a:r>
            <a:r>
              <a:rPr lang="zh-CN" altLang="en-US" sz="2400" dirty="0"/>
              <a:t> </a:t>
            </a:r>
            <a:r>
              <a:rPr lang="en-US" altLang="zh-CN" sz="2400" dirty="0"/>
              <a:t>paths</a:t>
            </a:r>
            <a:endParaRPr lang="en-US" sz="2400" dirty="0"/>
          </a:p>
        </p:txBody>
      </p:sp>
      <p:sp>
        <p:nvSpPr>
          <p:cNvPr id="10" name="Arrow: Right 127">
            <a:extLst>
              <a:ext uri="{FF2B5EF4-FFF2-40B4-BE49-F238E27FC236}">
                <a16:creationId xmlns:a16="http://schemas.microsoft.com/office/drawing/2014/main" id="{4D5A9F78-B8AF-3240-B11B-C4ABFB594DB8}"/>
              </a:ext>
            </a:extLst>
          </p:cNvPr>
          <p:cNvSpPr/>
          <p:nvPr/>
        </p:nvSpPr>
        <p:spPr>
          <a:xfrm>
            <a:off x="9144001" y="3323027"/>
            <a:ext cx="306505" cy="25049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DFB406"/>
              </a:solidFill>
            </a:endParaRPr>
          </a:p>
        </p:txBody>
      </p:sp>
      <p:sp>
        <p:nvSpPr>
          <p:cNvPr id="11" name="TextBox 10">
            <a:extLst>
              <a:ext uri="{FF2B5EF4-FFF2-40B4-BE49-F238E27FC236}">
                <a16:creationId xmlns:a16="http://schemas.microsoft.com/office/drawing/2014/main" id="{A1555413-346C-F14C-9550-C996FF6526E7}"/>
              </a:ext>
            </a:extLst>
          </p:cNvPr>
          <p:cNvSpPr txBox="1"/>
          <p:nvPr/>
        </p:nvSpPr>
        <p:spPr>
          <a:xfrm>
            <a:off x="9550400" y="1600200"/>
            <a:ext cx="2002536" cy="3680238"/>
          </a:xfrm>
          <a:prstGeom prst="rect">
            <a:avLst/>
          </a:prstGeom>
          <a:noFill/>
        </p:spPr>
        <p:txBody>
          <a:bodyPr wrap="none" rtlCol="0">
            <a:spAutoFit/>
          </a:bodyPr>
          <a:lstStyle/>
          <a:p>
            <a:pPr marL="380990" indent="-380990">
              <a:lnSpc>
                <a:spcPct val="150000"/>
              </a:lnSpc>
              <a:buFont typeface="Arial" panose="020B0604020202020204" pitchFamily="34" charset="0"/>
              <a:buChar char="•"/>
            </a:pPr>
            <a:r>
              <a:rPr lang="en-US" altLang="zh-CN" sz="1867" dirty="0"/>
              <a:t>Classification</a:t>
            </a:r>
          </a:p>
          <a:p>
            <a:pPr marL="838179" lvl="1" indent="-380990">
              <a:lnSpc>
                <a:spcPct val="150000"/>
              </a:lnSpc>
              <a:buFont typeface="Arial" panose="020B0604020202020204" pitchFamily="34" charset="0"/>
              <a:buChar char="•"/>
            </a:pPr>
            <a:endParaRPr lang="en-US" altLang="zh-CN" sz="1600" dirty="0"/>
          </a:p>
          <a:p>
            <a:pPr marL="380990" indent="-380990">
              <a:lnSpc>
                <a:spcPct val="150000"/>
              </a:lnSpc>
              <a:buFont typeface="Arial" panose="020B0604020202020204" pitchFamily="34" charset="0"/>
              <a:buChar char="•"/>
            </a:pPr>
            <a:r>
              <a:rPr lang="en-US" altLang="zh-CN" sz="1867" dirty="0"/>
              <a:t>Clustering</a:t>
            </a:r>
          </a:p>
          <a:p>
            <a:pPr marL="838179" lvl="1" indent="-380990">
              <a:lnSpc>
                <a:spcPct val="150000"/>
              </a:lnSpc>
              <a:buFont typeface="Arial" panose="020B0604020202020204" pitchFamily="34" charset="0"/>
              <a:buChar char="•"/>
            </a:pPr>
            <a:endParaRPr lang="en-US" altLang="zh-CN" sz="1600" dirty="0"/>
          </a:p>
          <a:p>
            <a:pPr marL="380990" indent="-380990">
              <a:lnSpc>
                <a:spcPct val="150000"/>
              </a:lnSpc>
              <a:buFont typeface="Arial" panose="020B0604020202020204" pitchFamily="34" charset="0"/>
              <a:buChar char="•"/>
            </a:pPr>
            <a:r>
              <a:rPr lang="en-US" altLang="zh-CN" sz="1867" dirty="0"/>
              <a:t>Ranking</a:t>
            </a:r>
          </a:p>
          <a:p>
            <a:pPr marL="838179" lvl="1" indent="-380990">
              <a:lnSpc>
                <a:spcPct val="150000"/>
              </a:lnSpc>
              <a:buFont typeface="Arial" panose="020B0604020202020204" pitchFamily="34" charset="0"/>
              <a:buChar char="•"/>
            </a:pPr>
            <a:endParaRPr lang="en-US" altLang="zh-CN" sz="1600" dirty="0"/>
          </a:p>
          <a:p>
            <a:pPr marL="380990" indent="-380990">
              <a:lnSpc>
                <a:spcPct val="150000"/>
              </a:lnSpc>
              <a:buFont typeface="Arial" panose="020B0604020202020204" pitchFamily="34" charset="0"/>
              <a:buChar char="•"/>
            </a:pPr>
            <a:r>
              <a:rPr lang="en-US" altLang="zh-CN" sz="1867" dirty="0"/>
              <a:t>Link</a:t>
            </a:r>
            <a:r>
              <a:rPr lang="zh-CN" altLang="en-US" sz="1867" dirty="0"/>
              <a:t> </a:t>
            </a:r>
            <a:r>
              <a:rPr lang="en-US" altLang="zh-CN" sz="1867" dirty="0"/>
              <a:t>Prediction</a:t>
            </a:r>
          </a:p>
          <a:p>
            <a:pPr marL="838179" lvl="1" indent="-380990">
              <a:lnSpc>
                <a:spcPct val="150000"/>
              </a:lnSpc>
              <a:buFont typeface="Arial" panose="020B0604020202020204" pitchFamily="34" charset="0"/>
              <a:buChar char="•"/>
            </a:pPr>
            <a:endParaRPr lang="en-US" altLang="zh-CN" sz="1600" dirty="0"/>
          </a:p>
          <a:p>
            <a:pPr marL="380990" indent="-380990">
              <a:lnSpc>
                <a:spcPct val="150000"/>
              </a:lnSpc>
              <a:buFont typeface="Arial" panose="020B0604020202020204" pitchFamily="34" charset="0"/>
              <a:buChar char="•"/>
            </a:pPr>
            <a:r>
              <a:rPr lang="en-US" altLang="zh-CN" sz="1867" dirty="0"/>
              <a:t>…</a:t>
            </a:r>
            <a:endParaRPr lang="en-US" sz="1867" dirty="0"/>
          </a:p>
        </p:txBody>
      </p:sp>
      <p:sp>
        <p:nvSpPr>
          <p:cNvPr id="13" name="TextBox 12">
            <a:extLst>
              <a:ext uri="{FF2B5EF4-FFF2-40B4-BE49-F238E27FC236}">
                <a16:creationId xmlns:a16="http://schemas.microsoft.com/office/drawing/2014/main" id="{89A9CF45-2131-A247-8939-C7767B5780F9}"/>
              </a:ext>
            </a:extLst>
          </p:cNvPr>
          <p:cNvSpPr txBox="1"/>
          <p:nvPr/>
        </p:nvSpPr>
        <p:spPr>
          <a:xfrm>
            <a:off x="6701303" y="2807494"/>
            <a:ext cx="2103460" cy="1200329"/>
          </a:xfrm>
          <a:prstGeom prst="rect">
            <a:avLst/>
          </a:prstGeom>
          <a:noFill/>
        </p:spPr>
        <p:txBody>
          <a:bodyPr wrap="none" rtlCol="0">
            <a:spAutoFit/>
          </a:bodyPr>
          <a:lstStyle/>
          <a:p>
            <a:pPr algn="ctr"/>
            <a:r>
              <a:rPr lang="en-US" altLang="zh-CN" sz="2400" dirty="0"/>
              <a:t>graph</a:t>
            </a:r>
          </a:p>
          <a:p>
            <a:pPr algn="ctr"/>
            <a:r>
              <a:rPr lang="en-US" altLang="zh-CN" sz="2400" dirty="0"/>
              <a:t>representation</a:t>
            </a:r>
            <a:r>
              <a:rPr lang="zh-CN" altLang="en-US" sz="2400" dirty="0"/>
              <a:t> </a:t>
            </a:r>
            <a:endParaRPr lang="en-US" altLang="zh-CN" sz="2400" dirty="0"/>
          </a:p>
          <a:p>
            <a:pPr algn="ctr"/>
            <a:r>
              <a:rPr lang="en-US" altLang="zh-CN" sz="2400" dirty="0"/>
              <a:t>learning</a:t>
            </a:r>
            <a:endParaRPr lang="en-US" sz="2400" dirty="0"/>
          </a:p>
        </p:txBody>
      </p:sp>
      <p:sp>
        <p:nvSpPr>
          <p:cNvPr id="3" name="Rounded Rectangle 2">
            <a:extLst>
              <a:ext uri="{FF2B5EF4-FFF2-40B4-BE49-F238E27FC236}">
                <a16:creationId xmlns:a16="http://schemas.microsoft.com/office/drawing/2014/main" id="{65DB5167-54CD-084E-99BB-2D0C008871E9}"/>
              </a:ext>
            </a:extLst>
          </p:cNvPr>
          <p:cNvSpPr/>
          <p:nvPr/>
        </p:nvSpPr>
        <p:spPr>
          <a:xfrm>
            <a:off x="3657600" y="2819400"/>
            <a:ext cx="5181600" cy="1219200"/>
          </a:xfrm>
          <a:prstGeom prst="roundRect">
            <a:avLst/>
          </a:prstGeom>
          <a:noFill/>
          <a:ln w="28575">
            <a:solidFill>
              <a:srgbClr val="3457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extBox 3">
            <a:extLst>
              <a:ext uri="{FF2B5EF4-FFF2-40B4-BE49-F238E27FC236}">
                <a16:creationId xmlns:a16="http://schemas.microsoft.com/office/drawing/2014/main" id="{E5BA554C-7A33-7A4F-AE2E-5986152B44B9}"/>
              </a:ext>
            </a:extLst>
          </p:cNvPr>
          <p:cNvSpPr txBox="1"/>
          <p:nvPr/>
        </p:nvSpPr>
        <p:spPr>
          <a:xfrm>
            <a:off x="3454400" y="4343400"/>
            <a:ext cx="5486400" cy="1569660"/>
          </a:xfrm>
          <a:prstGeom prst="rect">
            <a:avLst/>
          </a:prstGeom>
          <a:noFill/>
        </p:spPr>
        <p:txBody>
          <a:bodyPr wrap="square" rtlCol="0">
            <a:spAutoFit/>
          </a:bodyPr>
          <a:lstStyle/>
          <a:p>
            <a:pPr algn="ctr"/>
            <a:r>
              <a:rPr lang="en-US" altLang="zh-CN" sz="2400" dirty="0" err="1">
                <a:solidFill>
                  <a:srgbClr val="043D77"/>
                </a:solidFill>
              </a:rPr>
              <a:t>heter</a:t>
            </a:r>
            <a:r>
              <a:rPr lang="en-US" altLang="zh-CN" sz="2400" dirty="0">
                <a:solidFill>
                  <a:srgbClr val="043D77"/>
                </a:solidFill>
              </a:rPr>
              <a:t>.</a:t>
            </a:r>
            <a:r>
              <a:rPr lang="zh-CN" altLang="en-US" sz="2400" dirty="0">
                <a:solidFill>
                  <a:srgbClr val="043D77"/>
                </a:solidFill>
              </a:rPr>
              <a:t> </a:t>
            </a:r>
            <a:r>
              <a:rPr lang="en-US" altLang="zh-CN" sz="2400" dirty="0">
                <a:solidFill>
                  <a:srgbClr val="043D77"/>
                </a:solidFill>
              </a:rPr>
              <a:t>graph</a:t>
            </a:r>
            <a:r>
              <a:rPr lang="zh-CN" altLang="en-US" sz="2400" dirty="0">
                <a:solidFill>
                  <a:srgbClr val="043D77"/>
                </a:solidFill>
              </a:rPr>
              <a:t> </a:t>
            </a:r>
            <a:r>
              <a:rPr lang="en-US" altLang="zh-CN" sz="2400" dirty="0">
                <a:solidFill>
                  <a:srgbClr val="043D77"/>
                </a:solidFill>
              </a:rPr>
              <a:t>representation</a:t>
            </a:r>
            <a:r>
              <a:rPr lang="zh-CN" altLang="en-US" sz="2400" dirty="0">
                <a:solidFill>
                  <a:srgbClr val="043D77"/>
                </a:solidFill>
              </a:rPr>
              <a:t> </a:t>
            </a:r>
            <a:r>
              <a:rPr lang="en-US" altLang="zh-CN" sz="2400" dirty="0">
                <a:solidFill>
                  <a:srgbClr val="043D77"/>
                </a:solidFill>
              </a:rPr>
              <a:t>learning</a:t>
            </a:r>
          </a:p>
          <a:p>
            <a:pPr marL="838179" lvl="1" indent="-380990">
              <a:buFont typeface="Arial" panose="020B0604020202020204" pitchFamily="34" charset="0"/>
              <a:buChar char="•"/>
            </a:pPr>
            <a:r>
              <a:rPr lang="en-US" altLang="zh-CN" sz="2400" dirty="0">
                <a:solidFill>
                  <a:srgbClr val="043D77"/>
                </a:solidFill>
              </a:rPr>
              <a:t>metapath2vec,</a:t>
            </a:r>
            <a:r>
              <a:rPr lang="zh-CN" altLang="en-US" sz="2400" dirty="0">
                <a:solidFill>
                  <a:srgbClr val="043D77"/>
                </a:solidFill>
              </a:rPr>
              <a:t> </a:t>
            </a:r>
            <a:r>
              <a:rPr lang="en-US" altLang="zh-CN" sz="2400" dirty="0">
                <a:solidFill>
                  <a:srgbClr val="043D77"/>
                </a:solidFill>
              </a:rPr>
              <a:t>PTE,</a:t>
            </a:r>
            <a:r>
              <a:rPr lang="zh-CN" altLang="en-US" sz="2400" dirty="0">
                <a:solidFill>
                  <a:srgbClr val="043D77"/>
                </a:solidFill>
              </a:rPr>
              <a:t> </a:t>
            </a:r>
            <a:r>
              <a:rPr lang="en-US" altLang="zh-CN" sz="2400" dirty="0">
                <a:solidFill>
                  <a:srgbClr val="043D77"/>
                </a:solidFill>
              </a:rPr>
              <a:t>…</a:t>
            </a:r>
            <a:r>
              <a:rPr lang="zh-CN" altLang="en-US" sz="2400" dirty="0">
                <a:solidFill>
                  <a:srgbClr val="043D77"/>
                </a:solidFill>
              </a:rPr>
              <a:t> </a:t>
            </a:r>
            <a:endParaRPr lang="en-US" altLang="zh-CN" sz="2400" dirty="0">
              <a:solidFill>
                <a:srgbClr val="043D77"/>
              </a:solidFill>
            </a:endParaRPr>
          </a:p>
          <a:p>
            <a:pPr marL="838179" lvl="1" indent="-380990">
              <a:buFont typeface="Arial" panose="020B0604020202020204" pitchFamily="34" charset="0"/>
              <a:buChar char="•"/>
            </a:pPr>
            <a:r>
              <a:rPr lang="en-US" altLang="zh-CN" sz="2400" dirty="0">
                <a:solidFill>
                  <a:srgbClr val="043D77"/>
                </a:solidFill>
              </a:rPr>
              <a:t>R-GCN,</a:t>
            </a:r>
            <a:r>
              <a:rPr lang="zh-CN" altLang="en-US" sz="2400" dirty="0">
                <a:solidFill>
                  <a:srgbClr val="043D77"/>
                </a:solidFill>
              </a:rPr>
              <a:t> </a:t>
            </a:r>
            <a:r>
              <a:rPr lang="en-US" altLang="zh-CN" sz="2400" dirty="0" err="1">
                <a:solidFill>
                  <a:srgbClr val="043D77"/>
                </a:solidFill>
              </a:rPr>
              <a:t>HetGNN</a:t>
            </a:r>
            <a:r>
              <a:rPr lang="en-US" altLang="zh-CN" sz="2400" dirty="0">
                <a:solidFill>
                  <a:srgbClr val="043D77"/>
                </a:solidFill>
              </a:rPr>
              <a:t>,</a:t>
            </a:r>
            <a:r>
              <a:rPr lang="zh-CN" altLang="en-US" sz="2400" dirty="0">
                <a:solidFill>
                  <a:srgbClr val="043D77"/>
                </a:solidFill>
              </a:rPr>
              <a:t> </a:t>
            </a:r>
            <a:r>
              <a:rPr lang="en-US" altLang="zh-CN" sz="2400" dirty="0">
                <a:solidFill>
                  <a:srgbClr val="043D77"/>
                </a:solidFill>
              </a:rPr>
              <a:t>GEM,</a:t>
            </a:r>
            <a:r>
              <a:rPr lang="zh-CN" altLang="en-US" sz="2400" dirty="0">
                <a:solidFill>
                  <a:srgbClr val="043D77"/>
                </a:solidFill>
              </a:rPr>
              <a:t> </a:t>
            </a:r>
            <a:r>
              <a:rPr lang="en-US" altLang="zh-CN" sz="2400" dirty="0">
                <a:solidFill>
                  <a:srgbClr val="043D77"/>
                </a:solidFill>
              </a:rPr>
              <a:t>…</a:t>
            </a:r>
            <a:r>
              <a:rPr lang="zh-CN" altLang="en-US" sz="2400" dirty="0">
                <a:solidFill>
                  <a:srgbClr val="043D77"/>
                </a:solidFill>
              </a:rPr>
              <a:t> </a:t>
            </a:r>
            <a:endParaRPr lang="en-US" altLang="zh-CN" sz="2400" dirty="0">
              <a:solidFill>
                <a:srgbClr val="043D77"/>
              </a:solidFill>
            </a:endParaRPr>
          </a:p>
          <a:p>
            <a:endParaRPr lang="en-US" sz="2400" dirty="0">
              <a:solidFill>
                <a:srgbClr val="043D77"/>
              </a:solidFill>
            </a:endParaRPr>
          </a:p>
        </p:txBody>
      </p:sp>
      <p:sp>
        <p:nvSpPr>
          <p:cNvPr id="7" name="Cross 6">
            <a:extLst>
              <a:ext uri="{FF2B5EF4-FFF2-40B4-BE49-F238E27FC236}">
                <a16:creationId xmlns:a16="http://schemas.microsoft.com/office/drawing/2014/main" id="{E63FA9B0-324C-F846-B817-FF1E09489389}"/>
              </a:ext>
            </a:extLst>
          </p:cNvPr>
          <p:cNvSpPr/>
          <p:nvPr/>
        </p:nvSpPr>
        <p:spPr>
          <a:xfrm>
            <a:off x="5892800" y="3295872"/>
            <a:ext cx="304800" cy="304800"/>
          </a:xfrm>
          <a:prstGeom prst="plus">
            <a:avLst>
              <a:gd name="adj" fmla="val 3118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ustDataLst>
      <p:tags r:id="rId1"/>
    </p:custDataLst>
    <p:extLst>
      <p:ext uri="{BB962C8B-B14F-4D97-AF65-F5344CB8AC3E}">
        <p14:creationId xmlns:p14="http://schemas.microsoft.com/office/powerpoint/2010/main" val="2878173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59CA5-BDBB-6344-8A6D-437EF5DC7F40}"/>
              </a:ext>
            </a:extLst>
          </p:cNvPr>
          <p:cNvSpPr>
            <a:spLocks noGrp="1"/>
          </p:cNvSpPr>
          <p:nvPr>
            <p:ph type="title"/>
          </p:nvPr>
        </p:nvSpPr>
        <p:spPr/>
        <p:txBody>
          <a:bodyPr/>
          <a:lstStyle/>
          <a:p>
            <a:r>
              <a:rPr lang="en-US" altLang="zh-CN" sz="3200" dirty="0"/>
              <a:t>Heterogeneous</a:t>
            </a:r>
            <a:r>
              <a:rPr lang="zh-CN" altLang="en-US" sz="3200" dirty="0"/>
              <a:t> </a:t>
            </a:r>
            <a:r>
              <a:rPr lang="en-US" altLang="zh-CN" sz="3200" dirty="0"/>
              <a:t>Graph</a:t>
            </a:r>
            <a:r>
              <a:rPr lang="zh-CN" altLang="en-US" sz="3200" dirty="0"/>
              <a:t> </a:t>
            </a:r>
            <a:r>
              <a:rPr lang="en-US" altLang="zh-CN" sz="3200" dirty="0"/>
              <a:t>Representation</a:t>
            </a:r>
            <a:r>
              <a:rPr lang="zh-CN" altLang="en-US" sz="3200" dirty="0"/>
              <a:t> </a:t>
            </a:r>
            <a:r>
              <a:rPr lang="en-US" altLang="zh-CN" sz="3200" dirty="0"/>
              <a:t>Learning</a:t>
            </a:r>
            <a:endParaRPr lang="en-US" sz="3200" dirty="0"/>
          </a:p>
        </p:txBody>
      </p:sp>
      <p:pic>
        <p:nvPicPr>
          <p:cNvPr id="5" name="Picture 4" descr="A picture containing drawing&#10;&#10;Description automatically generated">
            <a:extLst>
              <a:ext uri="{FF2B5EF4-FFF2-40B4-BE49-F238E27FC236}">
                <a16:creationId xmlns:a16="http://schemas.microsoft.com/office/drawing/2014/main" id="{2BAC8743-3D2B-4246-82EA-1BFF84C18A23}"/>
              </a:ext>
            </a:extLst>
          </p:cNvPr>
          <p:cNvPicPr>
            <a:picLocks noChangeAspect="1"/>
          </p:cNvPicPr>
          <p:nvPr/>
        </p:nvPicPr>
        <p:blipFill rotWithShape="1">
          <a:blip r:embed="rId3">
            <a:extLst>
              <a:ext uri="{28A0092B-C50C-407E-A947-70E740481C1C}">
                <a14:useLocalDpi xmlns:a14="http://schemas.microsoft.com/office/drawing/2010/main" val="0"/>
              </a:ext>
            </a:extLst>
          </a:blip>
          <a:srcRect r="62009"/>
          <a:stretch/>
        </p:blipFill>
        <p:spPr>
          <a:xfrm>
            <a:off x="203200" y="2311401"/>
            <a:ext cx="2743200" cy="2200348"/>
          </a:xfrm>
          <a:prstGeom prst="rect">
            <a:avLst/>
          </a:prstGeom>
        </p:spPr>
      </p:pic>
      <p:sp>
        <p:nvSpPr>
          <p:cNvPr id="8" name="Arrow: Right 127">
            <a:extLst>
              <a:ext uri="{FF2B5EF4-FFF2-40B4-BE49-F238E27FC236}">
                <a16:creationId xmlns:a16="http://schemas.microsoft.com/office/drawing/2014/main" id="{25D34BC6-D074-4440-9014-612CDCACE004}"/>
              </a:ext>
            </a:extLst>
          </p:cNvPr>
          <p:cNvSpPr/>
          <p:nvPr/>
        </p:nvSpPr>
        <p:spPr>
          <a:xfrm>
            <a:off x="3149601" y="3323027"/>
            <a:ext cx="306505" cy="25049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DFB406"/>
              </a:solidFill>
            </a:endParaRPr>
          </a:p>
        </p:txBody>
      </p:sp>
      <p:sp>
        <p:nvSpPr>
          <p:cNvPr id="9" name="TextBox 8">
            <a:extLst>
              <a:ext uri="{FF2B5EF4-FFF2-40B4-BE49-F238E27FC236}">
                <a16:creationId xmlns:a16="http://schemas.microsoft.com/office/drawing/2014/main" id="{DF17D4B0-19EC-5D4C-B6F9-16CEE836B4F8}"/>
              </a:ext>
            </a:extLst>
          </p:cNvPr>
          <p:cNvSpPr txBox="1"/>
          <p:nvPr/>
        </p:nvSpPr>
        <p:spPr>
          <a:xfrm>
            <a:off x="3750447" y="2819401"/>
            <a:ext cx="1762021" cy="1200329"/>
          </a:xfrm>
          <a:prstGeom prst="rect">
            <a:avLst/>
          </a:prstGeom>
          <a:noFill/>
        </p:spPr>
        <p:txBody>
          <a:bodyPr wrap="none" rtlCol="0">
            <a:spAutoFit/>
          </a:bodyPr>
          <a:lstStyle/>
          <a:p>
            <a:pPr algn="ctr"/>
            <a:r>
              <a:rPr lang="en-US" altLang="zh-CN" sz="2400" b="1" dirty="0"/>
              <a:t>meta</a:t>
            </a:r>
            <a:r>
              <a:rPr lang="zh-CN" altLang="en-US" sz="2400" b="1" dirty="0"/>
              <a:t> </a:t>
            </a:r>
            <a:r>
              <a:rPr lang="en-US" altLang="zh-CN" sz="2400" b="1" dirty="0"/>
              <a:t>paths</a:t>
            </a:r>
          </a:p>
          <a:p>
            <a:pPr algn="ctr"/>
            <a:r>
              <a:rPr lang="en-US" altLang="zh-CN" sz="2400" dirty="0">
                <a:solidFill>
                  <a:srgbClr val="C00000"/>
                </a:solidFill>
              </a:rPr>
              <a:t>(feature</a:t>
            </a:r>
            <a:r>
              <a:rPr lang="zh-CN" altLang="en-US" sz="2400" dirty="0">
                <a:solidFill>
                  <a:srgbClr val="C00000"/>
                </a:solidFill>
              </a:rPr>
              <a:t> </a:t>
            </a:r>
            <a:endParaRPr lang="en-US" altLang="zh-CN" sz="2400" dirty="0">
              <a:solidFill>
                <a:srgbClr val="C00000"/>
              </a:solidFill>
            </a:endParaRPr>
          </a:p>
          <a:p>
            <a:pPr algn="ctr"/>
            <a:r>
              <a:rPr lang="en-US" altLang="zh-CN" sz="2400" dirty="0">
                <a:solidFill>
                  <a:srgbClr val="C00000"/>
                </a:solidFill>
              </a:rPr>
              <a:t>engineering)</a:t>
            </a:r>
            <a:endParaRPr lang="en-US" sz="2400" dirty="0">
              <a:solidFill>
                <a:srgbClr val="C00000"/>
              </a:solidFill>
            </a:endParaRPr>
          </a:p>
        </p:txBody>
      </p:sp>
      <p:sp>
        <p:nvSpPr>
          <p:cNvPr id="10" name="Arrow: Right 127">
            <a:extLst>
              <a:ext uri="{FF2B5EF4-FFF2-40B4-BE49-F238E27FC236}">
                <a16:creationId xmlns:a16="http://schemas.microsoft.com/office/drawing/2014/main" id="{4D5A9F78-B8AF-3240-B11B-C4ABFB594DB8}"/>
              </a:ext>
            </a:extLst>
          </p:cNvPr>
          <p:cNvSpPr/>
          <p:nvPr/>
        </p:nvSpPr>
        <p:spPr>
          <a:xfrm>
            <a:off x="9144001" y="3323027"/>
            <a:ext cx="306505" cy="25049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DFB406"/>
              </a:solidFill>
            </a:endParaRPr>
          </a:p>
        </p:txBody>
      </p:sp>
      <p:sp>
        <p:nvSpPr>
          <p:cNvPr id="11" name="TextBox 10">
            <a:extLst>
              <a:ext uri="{FF2B5EF4-FFF2-40B4-BE49-F238E27FC236}">
                <a16:creationId xmlns:a16="http://schemas.microsoft.com/office/drawing/2014/main" id="{A1555413-346C-F14C-9550-C996FF6526E7}"/>
              </a:ext>
            </a:extLst>
          </p:cNvPr>
          <p:cNvSpPr txBox="1"/>
          <p:nvPr/>
        </p:nvSpPr>
        <p:spPr>
          <a:xfrm>
            <a:off x="9550400" y="1600200"/>
            <a:ext cx="2002536" cy="3680238"/>
          </a:xfrm>
          <a:prstGeom prst="rect">
            <a:avLst/>
          </a:prstGeom>
          <a:noFill/>
        </p:spPr>
        <p:txBody>
          <a:bodyPr wrap="none" rtlCol="0">
            <a:spAutoFit/>
          </a:bodyPr>
          <a:lstStyle/>
          <a:p>
            <a:pPr marL="380990" indent="-380990">
              <a:lnSpc>
                <a:spcPct val="150000"/>
              </a:lnSpc>
              <a:buFont typeface="Arial" panose="020B0604020202020204" pitchFamily="34" charset="0"/>
              <a:buChar char="•"/>
            </a:pPr>
            <a:r>
              <a:rPr lang="en-US" altLang="zh-CN" sz="1867" dirty="0"/>
              <a:t>Classification</a:t>
            </a:r>
          </a:p>
          <a:p>
            <a:pPr marL="838179" lvl="1" indent="-380990">
              <a:lnSpc>
                <a:spcPct val="150000"/>
              </a:lnSpc>
              <a:buFont typeface="Arial" panose="020B0604020202020204" pitchFamily="34" charset="0"/>
              <a:buChar char="•"/>
            </a:pPr>
            <a:endParaRPr lang="en-US" altLang="zh-CN" sz="1600" dirty="0"/>
          </a:p>
          <a:p>
            <a:pPr marL="380990" indent="-380990">
              <a:lnSpc>
                <a:spcPct val="150000"/>
              </a:lnSpc>
              <a:buFont typeface="Arial" panose="020B0604020202020204" pitchFamily="34" charset="0"/>
              <a:buChar char="•"/>
            </a:pPr>
            <a:r>
              <a:rPr lang="en-US" altLang="zh-CN" sz="1867" dirty="0"/>
              <a:t>Clustering</a:t>
            </a:r>
          </a:p>
          <a:p>
            <a:pPr marL="838179" lvl="1" indent="-380990">
              <a:lnSpc>
                <a:spcPct val="150000"/>
              </a:lnSpc>
              <a:buFont typeface="Arial" panose="020B0604020202020204" pitchFamily="34" charset="0"/>
              <a:buChar char="•"/>
            </a:pPr>
            <a:endParaRPr lang="en-US" altLang="zh-CN" sz="1600" dirty="0"/>
          </a:p>
          <a:p>
            <a:pPr marL="380990" indent="-380990">
              <a:lnSpc>
                <a:spcPct val="150000"/>
              </a:lnSpc>
              <a:buFont typeface="Arial" panose="020B0604020202020204" pitchFamily="34" charset="0"/>
              <a:buChar char="•"/>
            </a:pPr>
            <a:r>
              <a:rPr lang="en-US" altLang="zh-CN" sz="1867" dirty="0"/>
              <a:t>Ranking</a:t>
            </a:r>
          </a:p>
          <a:p>
            <a:pPr marL="838179" lvl="1" indent="-380990">
              <a:lnSpc>
                <a:spcPct val="150000"/>
              </a:lnSpc>
              <a:buFont typeface="Arial" panose="020B0604020202020204" pitchFamily="34" charset="0"/>
              <a:buChar char="•"/>
            </a:pPr>
            <a:endParaRPr lang="en-US" altLang="zh-CN" sz="1600" dirty="0"/>
          </a:p>
          <a:p>
            <a:pPr marL="380990" indent="-380990">
              <a:lnSpc>
                <a:spcPct val="150000"/>
              </a:lnSpc>
              <a:buFont typeface="Arial" panose="020B0604020202020204" pitchFamily="34" charset="0"/>
              <a:buChar char="•"/>
            </a:pPr>
            <a:r>
              <a:rPr lang="en-US" altLang="zh-CN" sz="1867" dirty="0"/>
              <a:t>Link</a:t>
            </a:r>
            <a:r>
              <a:rPr lang="zh-CN" altLang="en-US" sz="1867" dirty="0"/>
              <a:t> </a:t>
            </a:r>
            <a:r>
              <a:rPr lang="en-US" altLang="zh-CN" sz="1867" dirty="0"/>
              <a:t>Prediction</a:t>
            </a:r>
          </a:p>
          <a:p>
            <a:pPr marL="838179" lvl="1" indent="-380990">
              <a:lnSpc>
                <a:spcPct val="150000"/>
              </a:lnSpc>
              <a:buFont typeface="Arial" panose="020B0604020202020204" pitchFamily="34" charset="0"/>
              <a:buChar char="•"/>
            </a:pPr>
            <a:endParaRPr lang="en-US" altLang="zh-CN" sz="1600" dirty="0"/>
          </a:p>
          <a:p>
            <a:pPr marL="380990" indent="-380990">
              <a:lnSpc>
                <a:spcPct val="150000"/>
              </a:lnSpc>
              <a:buFont typeface="Arial" panose="020B0604020202020204" pitchFamily="34" charset="0"/>
              <a:buChar char="•"/>
            </a:pPr>
            <a:r>
              <a:rPr lang="en-US" altLang="zh-CN" sz="1867" dirty="0"/>
              <a:t>…</a:t>
            </a:r>
            <a:endParaRPr lang="en-US" sz="1867" dirty="0"/>
          </a:p>
        </p:txBody>
      </p:sp>
      <p:sp>
        <p:nvSpPr>
          <p:cNvPr id="13" name="TextBox 12">
            <a:extLst>
              <a:ext uri="{FF2B5EF4-FFF2-40B4-BE49-F238E27FC236}">
                <a16:creationId xmlns:a16="http://schemas.microsoft.com/office/drawing/2014/main" id="{89A9CF45-2131-A247-8939-C7767B5780F9}"/>
              </a:ext>
            </a:extLst>
          </p:cNvPr>
          <p:cNvSpPr txBox="1"/>
          <p:nvPr/>
        </p:nvSpPr>
        <p:spPr>
          <a:xfrm>
            <a:off x="6701303" y="2807494"/>
            <a:ext cx="2103460" cy="1200329"/>
          </a:xfrm>
          <a:prstGeom prst="rect">
            <a:avLst/>
          </a:prstGeom>
          <a:noFill/>
        </p:spPr>
        <p:txBody>
          <a:bodyPr wrap="none" rtlCol="0">
            <a:spAutoFit/>
          </a:bodyPr>
          <a:lstStyle/>
          <a:p>
            <a:pPr algn="ctr"/>
            <a:r>
              <a:rPr lang="en-US" altLang="zh-CN" sz="2400" dirty="0"/>
              <a:t>graph</a:t>
            </a:r>
          </a:p>
          <a:p>
            <a:pPr algn="ctr"/>
            <a:r>
              <a:rPr lang="en-US" altLang="zh-CN" sz="2400" dirty="0"/>
              <a:t>representation</a:t>
            </a:r>
            <a:r>
              <a:rPr lang="zh-CN" altLang="en-US" sz="2400" dirty="0"/>
              <a:t> </a:t>
            </a:r>
            <a:endParaRPr lang="en-US" altLang="zh-CN" sz="2400" dirty="0"/>
          </a:p>
          <a:p>
            <a:pPr algn="ctr"/>
            <a:r>
              <a:rPr lang="en-US" altLang="zh-CN" sz="2400" dirty="0"/>
              <a:t>learning</a:t>
            </a:r>
            <a:endParaRPr lang="en-US" sz="2400" dirty="0"/>
          </a:p>
        </p:txBody>
      </p:sp>
      <p:sp>
        <p:nvSpPr>
          <p:cNvPr id="3" name="Rounded Rectangle 2">
            <a:extLst>
              <a:ext uri="{FF2B5EF4-FFF2-40B4-BE49-F238E27FC236}">
                <a16:creationId xmlns:a16="http://schemas.microsoft.com/office/drawing/2014/main" id="{65DB5167-54CD-084E-99BB-2D0C008871E9}"/>
              </a:ext>
            </a:extLst>
          </p:cNvPr>
          <p:cNvSpPr/>
          <p:nvPr/>
        </p:nvSpPr>
        <p:spPr>
          <a:xfrm>
            <a:off x="3657600" y="2819400"/>
            <a:ext cx="5181600" cy="1219200"/>
          </a:xfrm>
          <a:prstGeom prst="roundRect">
            <a:avLst/>
          </a:prstGeom>
          <a:noFill/>
          <a:ln w="28575">
            <a:solidFill>
              <a:srgbClr val="3457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extBox 3">
            <a:extLst>
              <a:ext uri="{FF2B5EF4-FFF2-40B4-BE49-F238E27FC236}">
                <a16:creationId xmlns:a16="http://schemas.microsoft.com/office/drawing/2014/main" id="{E5BA554C-7A33-7A4F-AE2E-5986152B44B9}"/>
              </a:ext>
            </a:extLst>
          </p:cNvPr>
          <p:cNvSpPr txBox="1"/>
          <p:nvPr/>
        </p:nvSpPr>
        <p:spPr>
          <a:xfrm>
            <a:off x="3454400" y="4343400"/>
            <a:ext cx="5486400" cy="1569660"/>
          </a:xfrm>
          <a:prstGeom prst="rect">
            <a:avLst/>
          </a:prstGeom>
          <a:noFill/>
        </p:spPr>
        <p:txBody>
          <a:bodyPr wrap="square" rtlCol="0">
            <a:spAutoFit/>
          </a:bodyPr>
          <a:lstStyle/>
          <a:p>
            <a:pPr algn="ctr"/>
            <a:r>
              <a:rPr lang="en-US" altLang="zh-CN" sz="2400" dirty="0" err="1">
                <a:solidFill>
                  <a:srgbClr val="043D77"/>
                </a:solidFill>
              </a:rPr>
              <a:t>heter</a:t>
            </a:r>
            <a:r>
              <a:rPr lang="en-US" altLang="zh-CN" sz="2400" dirty="0">
                <a:solidFill>
                  <a:srgbClr val="043D77"/>
                </a:solidFill>
              </a:rPr>
              <a:t>.</a:t>
            </a:r>
            <a:r>
              <a:rPr lang="zh-CN" altLang="en-US" sz="2400" dirty="0">
                <a:solidFill>
                  <a:srgbClr val="043D77"/>
                </a:solidFill>
              </a:rPr>
              <a:t> </a:t>
            </a:r>
            <a:r>
              <a:rPr lang="en-US" altLang="zh-CN" sz="2400" dirty="0">
                <a:solidFill>
                  <a:srgbClr val="043D77"/>
                </a:solidFill>
              </a:rPr>
              <a:t>graph</a:t>
            </a:r>
            <a:r>
              <a:rPr lang="zh-CN" altLang="en-US" sz="2400" dirty="0">
                <a:solidFill>
                  <a:srgbClr val="043D77"/>
                </a:solidFill>
              </a:rPr>
              <a:t> </a:t>
            </a:r>
            <a:r>
              <a:rPr lang="en-US" altLang="zh-CN" sz="2400" dirty="0">
                <a:solidFill>
                  <a:srgbClr val="043D77"/>
                </a:solidFill>
              </a:rPr>
              <a:t>representation</a:t>
            </a:r>
            <a:r>
              <a:rPr lang="zh-CN" altLang="en-US" sz="2400" dirty="0">
                <a:solidFill>
                  <a:srgbClr val="043D77"/>
                </a:solidFill>
              </a:rPr>
              <a:t> </a:t>
            </a:r>
            <a:r>
              <a:rPr lang="en-US" altLang="zh-CN" sz="2400" dirty="0">
                <a:solidFill>
                  <a:srgbClr val="043D77"/>
                </a:solidFill>
              </a:rPr>
              <a:t>learning</a:t>
            </a:r>
          </a:p>
          <a:p>
            <a:pPr marL="838179" lvl="1" indent="-380990">
              <a:buFont typeface="Arial" panose="020B0604020202020204" pitchFamily="34" charset="0"/>
              <a:buChar char="•"/>
            </a:pPr>
            <a:r>
              <a:rPr lang="en-US" altLang="zh-CN" sz="2400" dirty="0">
                <a:solidFill>
                  <a:srgbClr val="043D77"/>
                </a:solidFill>
              </a:rPr>
              <a:t>metapath2vec,</a:t>
            </a:r>
            <a:r>
              <a:rPr lang="zh-CN" altLang="en-US" sz="2400" dirty="0">
                <a:solidFill>
                  <a:srgbClr val="043D77"/>
                </a:solidFill>
              </a:rPr>
              <a:t> </a:t>
            </a:r>
            <a:r>
              <a:rPr lang="en-US" altLang="zh-CN" sz="2400" dirty="0">
                <a:solidFill>
                  <a:srgbClr val="043D77"/>
                </a:solidFill>
              </a:rPr>
              <a:t>PTE,</a:t>
            </a:r>
            <a:r>
              <a:rPr lang="zh-CN" altLang="en-US" sz="2400" dirty="0">
                <a:solidFill>
                  <a:srgbClr val="043D77"/>
                </a:solidFill>
              </a:rPr>
              <a:t> </a:t>
            </a:r>
            <a:r>
              <a:rPr lang="en-US" altLang="zh-CN" sz="2400" dirty="0">
                <a:solidFill>
                  <a:srgbClr val="043D77"/>
                </a:solidFill>
              </a:rPr>
              <a:t>…</a:t>
            </a:r>
            <a:r>
              <a:rPr lang="zh-CN" altLang="en-US" sz="2400" dirty="0">
                <a:solidFill>
                  <a:srgbClr val="043D77"/>
                </a:solidFill>
              </a:rPr>
              <a:t> </a:t>
            </a:r>
            <a:endParaRPr lang="en-US" altLang="zh-CN" sz="2400" dirty="0">
              <a:solidFill>
                <a:srgbClr val="043D77"/>
              </a:solidFill>
            </a:endParaRPr>
          </a:p>
          <a:p>
            <a:pPr marL="838179" lvl="1" indent="-380990">
              <a:buFont typeface="Arial" panose="020B0604020202020204" pitchFamily="34" charset="0"/>
              <a:buChar char="•"/>
            </a:pPr>
            <a:r>
              <a:rPr lang="en-US" altLang="zh-CN" sz="2400" dirty="0">
                <a:solidFill>
                  <a:srgbClr val="043D77"/>
                </a:solidFill>
              </a:rPr>
              <a:t>R-GCN,</a:t>
            </a:r>
            <a:r>
              <a:rPr lang="zh-CN" altLang="en-US" sz="2400" dirty="0">
                <a:solidFill>
                  <a:srgbClr val="043D77"/>
                </a:solidFill>
              </a:rPr>
              <a:t> </a:t>
            </a:r>
            <a:r>
              <a:rPr lang="en-US" altLang="zh-CN" sz="2400" dirty="0" err="1">
                <a:solidFill>
                  <a:srgbClr val="043D77"/>
                </a:solidFill>
              </a:rPr>
              <a:t>HetGNN</a:t>
            </a:r>
            <a:r>
              <a:rPr lang="en-US" altLang="zh-CN" sz="2400" dirty="0">
                <a:solidFill>
                  <a:srgbClr val="043D77"/>
                </a:solidFill>
              </a:rPr>
              <a:t>,</a:t>
            </a:r>
            <a:r>
              <a:rPr lang="zh-CN" altLang="en-US" sz="2400" dirty="0">
                <a:solidFill>
                  <a:srgbClr val="043D77"/>
                </a:solidFill>
              </a:rPr>
              <a:t> </a:t>
            </a:r>
            <a:r>
              <a:rPr lang="en-US" altLang="zh-CN" sz="2400" dirty="0">
                <a:solidFill>
                  <a:srgbClr val="043D77"/>
                </a:solidFill>
              </a:rPr>
              <a:t>GEM,</a:t>
            </a:r>
            <a:r>
              <a:rPr lang="zh-CN" altLang="en-US" sz="2400" dirty="0">
                <a:solidFill>
                  <a:srgbClr val="043D77"/>
                </a:solidFill>
              </a:rPr>
              <a:t> </a:t>
            </a:r>
            <a:r>
              <a:rPr lang="en-US" altLang="zh-CN" sz="2400" dirty="0">
                <a:solidFill>
                  <a:srgbClr val="043D77"/>
                </a:solidFill>
              </a:rPr>
              <a:t>…</a:t>
            </a:r>
            <a:r>
              <a:rPr lang="zh-CN" altLang="en-US" sz="2400" dirty="0">
                <a:solidFill>
                  <a:srgbClr val="043D77"/>
                </a:solidFill>
              </a:rPr>
              <a:t> </a:t>
            </a:r>
            <a:endParaRPr lang="en-US" altLang="zh-CN" sz="2400" dirty="0">
              <a:solidFill>
                <a:srgbClr val="043D77"/>
              </a:solidFill>
            </a:endParaRPr>
          </a:p>
          <a:p>
            <a:endParaRPr lang="en-US" sz="2400" dirty="0">
              <a:solidFill>
                <a:srgbClr val="043D77"/>
              </a:solidFill>
            </a:endParaRPr>
          </a:p>
        </p:txBody>
      </p:sp>
      <p:sp>
        <p:nvSpPr>
          <p:cNvPr id="7" name="Cross 6">
            <a:extLst>
              <a:ext uri="{FF2B5EF4-FFF2-40B4-BE49-F238E27FC236}">
                <a16:creationId xmlns:a16="http://schemas.microsoft.com/office/drawing/2014/main" id="{E63FA9B0-324C-F846-B817-FF1E09489389}"/>
              </a:ext>
            </a:extLst>
          </p:cNvPr>
          <p:cNvSpPr/>
          <p:nvPr/>
        </p:nvSpPr>
        <p:spPr>
          <a:xfrm>
            <a:off x="5892800" y="3295872"/>
            <a:ext cx="304800" cy="304800"/>
          </a:xfrm>
          <a:prstGeom prst="plus">
            <a:avLst>
              <a:gd name="adj" fmla="val 3118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extBox 13">
            <a:extLst>
              <a:ext uri="{FF2B5EF4-FFF2-40B4-BE49-F238E27FC236}">
                <a16:creationId xmlns:a16="http://schemas.microsoft.com/office/drawing/2014/main" id="{F94E8E5B-89BF-9F40-BBD6-CC6E10D6DC26}"/>
              </a:ext>
            </a:extLst>
          </p:cNvPr>
          <p:cNvSpPr txBox="1"/>
          <p:nvPr/>
        </p:nvSpPr>
        <p:spPr>
          <a:xfrm>
            <a:off x="4093556" y="1628551"/>
            <a:ext cx="4745644" cy="1077218"/>
          </a:xfrm>
          <a:prstGeom prst="rect">
            <a:avLst/>
          </a:prstGeom>
          <a:noFill/>
        </p:spPr>
        <p:txBody>
          <a:bodyPr wrap="square" rtlCol="0">
            <a:spAutoFit/>
          </a:bodyPr>
          <a:lstStyle/>
          <a:p>
            <a:r>
              <a:rPr lang="en-US" altLang="zh-CN" sz="3200" b="1" dirty="0">
                <a:solidFill>
                  <a:srgbClr val="C00000"/>
                </a:solidFill>
              </a:rPr>
              <a:t>Can</a:t>
            </a:r>
            <a:r>
              <a:rPr lang="zh-CN" altLang="en-US" sz="3200" b="1" dirty="0">
                <a:solidFill>
                  <a:srgbClr val="C00000"/>
                </a:solidFill>
              </a:rPr>
              <a:t> </a:t>
            </a:r>
            <a:r>
              <a:rPr lang="en-US" altLang="zh-CN" sz="3200" b="1" dirty="0">
                <a:solidFill>
                  <a:srgbClr val="C00000"/>
                </a:solidFill>
              </a:rPr>
              <a:t>we</a:t>
            </a:r>
            <a:r>
              <a:rPr lang="zh-CN" altLang="en-US" sz="3200" b="1" dirty="0">
                <a:solidFill>
                  <a:srgbClr val="C00000"/>
                </a:solidFill>
              </a:rPr>
              <a:t> </a:t>
            </a:r>
            <a:r>
              <a:rPr lang="en-US" altLang="zh-CN" sz="3200" b="1" dirty="0">
                <a:solidFill>
                  <a:srgbClr val="C00000"/>
                </a:solidFill>
              </a:rPr>
              <a:t>automatically learn meta</a:t>
            </a:r>
            <a:r>
              <a:rPr lang="zh-CN" altLang="en-US" sz="3200" b="1" dirty="0">
                <a:solidFill>
                  <a:srgbClr val="C00000"/>
                </a:solidFill>
              </a:rPr>
              <a:t> </a:t>
            </a:r>
            <a:r>
              <a:rPr lang="en-US" altLang="zh-CN" sz="3200" b="1" dirty="0">
                <a:solidFill>
                  <a:srgbClr val="C00000"/>
                </a:solidFill>
              </a:rPr>
              <a:t>paths?</a:t>
            </a:r>
            <a:endParaRPr lang="en-US" sz="3200" b="1" dirty="0">
              <a:solidFill>
                <a:srgbClr val="C00000"/>
              </a:solidFill>
            </a:endParaRPr>
          </a:p>
        </p:txBody>
      </p:sp>
    </p:spTree>
    <p:extLst>
      <p:ext uri="{BB962C8B-B14F-4D97-AF65-F5344CB8AC3E}">
        <p14:creationId xmlns:p14="http://schemas.microsoft.com/office/powerpoint/2010/main" val="891504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5377-7FFB-4F15-B01A-17B45BBC182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CC0E23C-B4E4-453E-8CE4-9D682F9D72B4}"/>
              </a:ext>
            </a:extLst>
          </p:cNvPr>
          <p:cNvSpPr>
            <a:spLocks noGrp="1"/>
          </p:cNvSpPr>
          <p:nvPr>
            <p:ph idx="1"/>
          </p:nvPr>
        </p:nvSpPr>
        <p:spPr/>
        <p:txBody>
          <a:bodyPr/>
          <a:lstStyle/>
          <a:p>
            <a:r>
              <a:rPr lang="en-US" dirty="0"/>
              <a:t>Introduction to Heterogeneous Graph (HG)</a:t>
            </a:r>
          </a:p>
          <a:p>
            <a:endParaRPr lang="en-US" dirty="0"/>
          </a:p>
          <a:p>
            <a:r>
              <a:rPr lang="en-US" dirty="0"/>
              <a:t>Traditional HG Inference: </a:t>
            </a:r>
            <a:r>
              <a:rPr lang="en-US" dirty="0" err="1"/>
              <a:t>Metapaths</a:t>
            </a:r>
            <a:endParaRPr lang="en-US" dirty="0"/>
          </a:p>
          <a:p>
            <a:endParaRPr lang="en-US" dirty="0"/>
          </a:p>
          <a:p>
            <a:r>
              <a:rPr lang="en-US" b="1" dirty="0"/>
              <a:t>Designing Graph Neural Networks for HG</a:t>
            </a:r>
          </a:p>
          <a:p>
            <a:endParaRPr lang="en-US" dirty="0"/>
          </a:p>
          <a:p>
            <a:r>
              <a:rPr lang="en-US" dirty="0"/>
              <a:t>Pre-Training Graph Neural Networks for HG</a:t>
            </a:r>
          </a:p>
        </p:txBody>
      </p:sp>
    </p:spTree>
    <p:extLst>
      <p:ext uri="{BB962C8B-B14F-4D97-AF65-F5344CB8AC3E}">
        <p14:creationId xmlns:p14="http://schemas.microsoft.com/office/powerpoint/2010/main" val="1000241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DD4773C-DE6C-4AEA-B52A-A21920893FD8}"/>
              </a:ext>
            </a:extLst>
          </p:cNvPr>
          <p:cNvPicPr>
            <a:picLocks noChangeAspect="1"/>
          </p:cNvPicPr>
          <p:nvPr/>
        </p:nvPicPr>
        <p:blipFill rotWithShape="1">
          <a:blip r:embed="rId3"/>
          <a:srcRect t="10718" b="5017"/>
          <a:stretch/>
        </p:blipFill>
        <p:spPr>
          <a:xfrm>
            <a:off x="1859280" y="3223421"/>
            <a:ext cx="9083040" cy="3452334"/>
          </a:xfrm>
          <a:prstGeom prst="rect">
            <a:avLst/>
          </a:prstGeom>
        </p:spPr>
      </p:pic>
      <p:sp>
        <p:nvSpPr>
          <p:cNvPr id="2" name="Title 1">
            <a:extLst>
              <a:ext uri="{FF2B5EF4-FFF2-40B4-BE49-F238E27FC236}">
                <a16:creationId xmlns:a16="http://schemas.microsoft.com/office/drawing/2014/main" id="{B541C6AA-77DE-4499-B214-CB259351D067}"/>
              </a:ext>
            </a:extLst>
          </p:cNvPr>
          <p:cNvSpPr>
            <a:spLocks noGrp="1"/>
          </p:cNvSpPr>
          <p:nvPr>
            <p:ph type="title"/>
          </p:nvPr>
        </p:nvSpPr>
        <p:spPr>
          <a:xfrm>
            <a:off x="838200" y="365125"/>
            <a:ext cx="10703560" cy="1325563"/>
          </a:xfrm>
        </p:spPr>
        <p:txBody>
          <a:bodyPr/>
          <a:lstStyle/>
          <a:p>
            <a:r>
              <a:rPr lang="en-US" dirty="0"/>
              <a:t>Graph Neural Networks (GNNs)</a:t>
            </a:r>
          </a:p>
        </p:txBody>
      </p:sp>
      <p:sp>
        <p:nvSpPr>
          <p:cNvPr id="20" name="Content Placeholder 2">
            <a:extLst>
              <a:ext uri="{FF2B5EF4-FFF2-40B4-BE49-F238E27FC236}">
                <a16:creationId xmlns:a16="http://schemas.microsoft.com/office/drawing/2014/main" id="{667F67AF-D06B-421E-B0B7-CA0F7822488E}"/>
              </a:ext>
            </a:extLst>
          </p:cNvPr>
          <p:cNvSpPr>
            <a:spLocks noGrp="1"/>
          </p:cNvSpPr>
          <p:nvPr>
            <p:ph idx="1"/>
          </p:nvPr>
        </p:nvSpPr>
        <p:spPr>
          <a:xfrm>
            <a:off x="1123950" y="1517709"/>
            <a:ext cx="10417810" cy="1548668"/>
          </a:xfrm>
        </p:spPr>
        <p:txBody>
          <a:bodyPr>
            <a:normAutofit/>
          </a:bodyPr>
          <a:lstStyle/>
          <a:p>
            <a:r>
              <a:rPr lang="en-US" b="1" dirty="0"/>
              <a:t>Key Idea</a:t>
            </a:r>
            <a:r>
              <a:rPr lang="en-US" dirty="0"/>
              <a:t>: Each node aggregates messages from its neighborhood to get contextualized node</a:t>
            </a:r>
            <a:r>
              <a:rPr lang="zh-CN" altLang="en-US" dirty="0"/>
              <a:t> </a:t>
            </a:r>
            <a:r>
              <a:rPr lang="en-US" dirty="0"/>
              <a:t>embedding.</a:t>
            </a:r>
          </a:p>
          <a:p>
            <a:r>
              <a:rPr lang="en-US" b="1" dirty="0"/>
              <a:t>Limitation</a:t>
            </a:r>
            <a:r>
              <a:rPr lang="en-US" dirty="0"/>
              <a:t>: Most GNNs focus on homogeneous graph.</a:t>
            </a:r>
          </a:p>
        </p:txBody>
      </p:sp>
      <p:sp>
        <p:nvSpPr>
          <p:cNvPr id="14" name="Speech Bubble: Oval 13">
            <a:extLst>
              <a:ext uri="{FF2B5EF4-FFF2-40B4-BE49-F238E27FC236}">
                <a16:creationId xmlns:a16="http://schemas.microsoft.com/office/drawing/2014/main" id="{246992CF-CF66-4BD9-8A70-2BEC937B37D8}"/>
              </a:ext>
            </a:extLst>
          </p:cNvPr>
          <p:cNvSpPr/>
          <p:nvPr/>
        </p:nvSpPr>
        <p:spPr>
          <a:xfrm>
            <a:off x="4810125" y="5903595"/>
            <a:ext cx="2571750" cy="772160"/>
          </a:xfrm>
          <a:prstGeom prst="wedgeEllipseCallout">
            <a:avLst>
              <a:gd name="adj1" fmla="val 29446"/>
              <a:gd name="adj2" fmla="val -84869"/>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Neural Transformation</a:t>
            </a:r>
          </a:p>
        </p:txBody>
      </p:sp>
      <p:sp>
        <p:nvSpPr>
          <p:cNvPr id="22" name="Speech Bubble: Oval 21">
            <a:extLst>
              <a:ext uri="{FF2B5EF4-FFF2-40B4-BE49-F238E27FC236}">
                <a16:creationId xmlns:a16="http://schemas.microsoft.com/office/drawing/2014/main" id="{A6380422-DB26-48B0-A39B-2207A58FEA75}"/>
              </a:ext>
            </a:extLst>
          </p:cNvPr>
          <p:cNvSpPr/>
          <p:nvPr/>
        </p:nvSpPr>
        <p:spPr>
          <a:xfrm>
            <a:off x="4978400" y="3466632"/>
            <a:ext cx="3454400" cy="731251"/>
          </a:xfrm>
          <a:prstGeom prst="wedgeEllipseCallout">
            <a:avLst>
              <a:gd name="adj1" fmla="val 39902"/>
              <a:gd name="adj2" fmla="val 67910"/>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Aggregate neighbor’s information</a:t>
            </a:r>
          </a:p>
        </p:txBody>
      </p:sp>
    </p:spTree>
    <p:extLst>
      <p:ext uri="{BB962C8B-B14F-4D97-AF65-F5344CB8AC3E}">
        <p14:creationId xmlns:p14="http://schemas.microsoft.com/office/powerpoint/2010/main" val="1360842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C6AA-77DE-4499-B214-CB259351D067}"/>
              </a:ext>
            </a:extLst>
          </p:cNvPr>
          <p:cNvSpPr>
            <a:spLocks noGrp="1"/>
          </p:cNvSpPr>
          <p:nvPr>
            <p:ph type="title"/>
          </p:nvPr>
        </p:nvSpPr>
        <p:spPr>
          <a:xfrm>
            <a:off x="838200" y="365125"/>
            <a:ext cx="10703560" cy="1325563"/>
          </a:xfrm>
        </p:spPr>
        <p:txBody>
          <a:bodyPr/>
          <a:lstStyle/>
          <a:p>
            <a:r>
              <a:rPr lang="en-US"/>
              <a:t>Attention-based GNN Framework</a:t>
            </a:r>
            <a:endParaRPr lang="en-US" dirty="0"/>
          </a:p>
        </p:txBody>
      </p:sp>
      <p:pic>
        <p:nvPicPr>
          <p:cNvPr id="6" name="Picture 5">
            <a:extLst>
              <a:ext uri="{FF2B5EF4-FFF2-40B4-BE49-F238E27FC236}">
                <a16:creationId xmlns:a16="http://schemas.microsoft.com/office/drawing/2014/main" id="{74AC28E9-83E5-4479-98AA-C8A08371548B}"/>
              </a:ext>
            </a:extLst>
          </p:cNvPr>
          <p:cNvPicPr>
            <a:picLocks noChangeAspect="1"/>
          </p:cNvPicPr>
          <p:nvPr/>
        </p:nvPicPr>
        <p:blipFill>
          <a:blip r:embed="rId3"/>
          <a:stretch>
            <a:fillRect/>
          </a:stretch>
        </p:blipFill>
        <p:spPr>
          <a:xfrm>
            <a:off x="2272212" y="1495590"/>
            <a:ext cx="6728280" cy="965426"/>
          </a:xfrm>
          <a:prstGeom prst="rect">
            <a:avLst/>
          </a:prstGeom>
        </p:spPr>
      </p:pic>
      <p:sp>
        <p:nvSpPr>
          <p:cNvPr id="16" name="Content Placeholder 2">
            <a:extLst>
              <a:ext uri="{FF2B5EF4-FFF2-40B4-BE49-F238E27FC236}">
                <a16:creationId xmlns:a16="http://schemas.microsoft.com/office/drawing/2014/main" id="{DE495833-E550-4F3F-BE81-C2BD0FCE8F9D}"/>
              </a:ext>
            </a:extLst>
          </p:cNvPr>
          <p:cNvSpPr>
            <a:spLocks noGrp="1"/>
          </p:cNvSpPr>
          <p:nvPr>
            <p:ph idx="1"/>
          </p:nvPr>
        </p:nvSpPr>
        <p:spPr>
          <a:xfrm>
            <a:off x="682897" y="2723182"/>
            <a:ext cx="4841422" cy="3769693"/>
          </a:xfrm>
        </p:spPr>
        <p:txBody>
          <a:bodyPr>
            <a:normAutofit/>
          </a:bodyPr>
          <a:lstStyle/>
          <a:p>
            <a:r>
              <a:rPr lang="en-US" altLang="zh-CN" b="1" dirty="0"/>
              <a:t>Attention: </a:t>
            </a:r>
            <a:r>
              <a:rPr lang="en-US" altLang="zh-CN" dirty="0"/>
              <a:t>importance of each source node</a:t>
            </a:r>
          </a:p>
          <a:p>
            <a:endParaRPr lang="en-US" altLang="zh-CN" dirty="0"/>
          </a:p>
          <a:p>
            <a:r>
              <a:rPr lang="en-US" altLang="zh-CN" b="1" dirty="0"/>
              <a:t>Message</a:t>
            </a:r>
            <a:r>
              <a:rPr lang="en-US" altLang="zh-CN" dirty="0"/>
              <a:t>: output of </a:t>
            </a:r>
            <a:r>
              <a:rPr lang="en-US" altLang="zh-CN" dirty="0" err="1"/>
              <a:t>souce</a:t>
            </a:r>
            <a:r>
              <a:rPr lang="en-US" altLang="zh-CN" dirty="0"/>
              <a:t> node s.</a:t>
            </a:r>
          </a:p>
          <a:p>
            <a:endParaRPr lang="en-US" altLang="zh-CN" dirty="0"/>
          </a:p>
          <a:p>
            <a:r>
              <a:rPr lang="en-US" altLang="zh-CN" b="1" dirty="0"/>
              <a:t>Aggregate</a:t>
            </a:r>
            <a:r>
              <a:rPr lang="en-US" altLang="zh-CN" dirty="0"/>
              <a:t>: sum the messages by attention weights.</a:t>
            </a:r>
          </a:p>
          <a:p>
            <a:endParaRPr lang="en-US" dirty="0"/>
          </a:p>
          <a:p>
            <a:endParaRPr lang="en-US" dirty="0"/>
          </a:p>
        </p:txBody>
      </p:sp>
    </p:spTree>
    <p:extLst>
      <p:ext uri="{BB962C8B-B14F-4D97-AF65-F5344CB8AC3E}">
        <p14:creationId xmlns:p14="http://schemas.microsoft.com/office/powerpoint/2010/main" val="3815620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C6AA-77DE-4499-B214-CB259351D067}"/>
              </a:ext>
            </a:extLst>
          </p:cNvPr>
          <p:cNvSpPr>
            <a:spLocks noGrp="1"/>
          </p:cNvSpPr>
          <p:nvPr>
            <p:ph type="title"/>
          </p:nvPr>
        </p:nvSpPr>
        <p:spPr>
          <a:xfrm>
            <a:off x="838200" y="365125"/>
            <a:ext cx="10703560" cy="1325563"/>
          </a:xfrm>
        </p:spPr>
        <p:txBody>
          <a:bodyPr/>
          <a:lstStyle/>
          <a:p>
            <a:r>
              <a:rPr lang="en-US"/>
              <a:t>Attention-based GNN Framework</a:t>
            </a:r>
            <a:endParaRPr lang="en-US" dirty="0"/>
          </a:p>
        </p:txBody>
      </p:sp>
      <p:pic>
        <p:nvPicPr>
          <p:cNvPr id="6" name="Picture 5">
            <a:extLst>
              <a:ext uri="{FF2B5EF4-FFF2-40B4-BE49-F238E27FC236}">
                <a16:creationId xmlns:a16="http://schemas.microsoft.com/office/drawing/2014/main" id="{74AC28E9-83E5-4479-98AA-C8A08371548B}"/>
              </a:ext>
            </a:extLst>
          </p:cNvPr>
          <p:cNvPicPr>
            <a:picLocks noChangeAspect="1"/>
          </p:cNvPicPr>
          <p:nvPr/>
        </p:nvPicPr>
        <p:blipFill>
          <a:blip r:embed="rId3"/>
          <a:stretch>
            <a:fillRect/>
          </a:stretch>
        </p:blipFill>
        <p:spPr>
          <a:xfrm>
            <a:off x="2272212" y="1495590"/>
            <a:ext cx="6728280" cy="965426"/>
          </a:xfrm>
          <a:prstGeom prst="rect">
            <a:avLst/>
          </a:prstGeom>
        </p:spPr>
      </p:pic>
      <p:sp>
        <p:nvSpPr>
          <p:cNvPr id="16" name="Content Placeholder 2">
            <a:extLst>
              <a:ext uri="{FF2B5EF4-FFF2-40B4-BE49-F238E27FC236}">
                <a16:creationId xmlns:a16="http://schemas.microsoft.com/office/drawing/2014/main" id="{DE495833-E550-4F3F-BE81-C2BD0FCE8F9D}"/>
              </a:ext>
            </a:extLst>
          </p:cNvPr>
          <p:cNvSpPr>
            <a:spLocks noGrp="1"/>
          </p:cNvSpPr>
          <p:nvPr>
            <p:ph idx="1"/>
          </p:nvPr>
        </p:nvSpPr>
        <p:spPr>
          <a:xfrm>
            <a:off x="356600" y="2723182"/>
            <a:ext cx="4841422" cy="3769693"/>
          </a:xfrm>
        </p:spPr>
        <p:txBody>
          <a:bodyPr>
            <a:normAutofit/>
          </a:bodyPr>
          <a:lstStyle/>
          <a:p>
            <a:r>
              <a:rPr lang="en-US" altLang="zh-CN" b="1" dirty="0"/>
              <a:t>Attention: </a:t>
            </a:r>
            <a:r>
              <a:rPr lang="en-US" altLang="zh-CN" dirty="0"/>
              <a:t>importance of each source node</a:t>
            </a:r>
          </a:p>
          <a:p>
            <a:endParaRPr lang="en-US" altLang="zh-CN" dirty="0"/>
          </a:p>
          <a:p>
            <a:r>
              <a:rPr lang="en-US" altLang="zh-CN" b="1" dirty="0"/>
              <a:t>Message</a:t>
            </a:r>
            <a:r>
              <a:rPr lang="en-US" altLang="zh-CN" dirty="0"/>
              <a:t>: output of </a:t>
            </a:r>
            <a:r>
              <a:rPr lang="en-US" altLang="zh-CN" dirty="0" err="1"/>
              <a:t>souce</a:t>
            </a:r>
            <a:r>
              <a:rPr lang="en-US" altLang="zh-CN" dirty="0"/>
              <a:t> node s.</a:t>
            </a:r>
          </a:p>
          <a:p>
            <a:endParaRPr lang="en-US" altLang="zh-CN" dirty="0"/>
          </a:p>
          <a:p>
            <a:r>
              <a:rPr lang="en-US" altLang="zh-CN" b="1" dirty="0"/>
              <a:t>Aggregate</a:t>
            </a:r>
            <a:r>
              <a:rPr lang="en-US" altLang="zh-CN" dirty="0"/>
              <a:t>: sum the messages by attention weights.</a:t>
            </a:r>
          </a:p>
          <a:p>
            <a:endParaRPr lang="en-US" dirty="0"/>
          </a:p>
          <a:p>
            <a:endParaRPr lang="en-US" dirty="0"/>
          </a:p>
        </p:txBody>
      </p:sp>
      <p:sp>
        <p:nvSpPr>
          <p:cNvPr id="5" name="Content Placeholder 2">
            <a:extLst>
              <a:ext uri="{FF2B5EF4-FFF2-40B4-BE49-F238E27FC236}">
                <a16:creationId xmlns:a16="http://schemas.microsoft.com/office/drawing/2014/main" id="{A9F251BE-6070-4A21-B6E4-27AA1ADC23B8}"/>
              </a:ext>
            </a:extLst>
          </p:cNvPr>
          <p:cNvSpPr txBox="1">
            <a:spLocks/>
          </p:cNvSpPr>
          <p:nvPr/>
        </p:nvSpPr>
        <p:spPr>
          <a:xfrm>
            <a:off x="6096000" y="2714050"/>
            <a:ext cx="4841422" cy="37696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For example, GAT is:</a:t>
            </a:r>
            <a:endParaRPr lang="en-US" dirty="0"/>
          </a:p>
        </p:txBody>
      </p:sp>
      <p:pic>
        <p:nvPicPr>
          <p:cNvPr id="4" name="Picture 3">
            <a:extLst>
              <a:ext uri="{FF2B5EF4-FFF2-40B4-BE49-F238E27FC236}">
                <a16:creationId xmlns:a16="http://schemas.microsoft.com/office/drawing/2014/main" id="{6FE3A138-F35A-4CCC-958A-99BDA2A17D0B}"/>
              </a:ext>
            </a:extLst>
          </p:cNvPr>
          <p:cNvPicPr>
            <a:picLocks noChangeAspect="1"/>
          </p:cNvPicPr>
          <p:nvPr/>
        </p:nvPicPr>
        <p:blipFill>
          <a:blip r:embed="rId4"/>
          <a:stretch>
            <a:fillRect/>
          </a:stretch>
        </p:blipFill>
        <p:spPr>
          <a:xfrm>
            <a:off x="5689235" y="3591481"/>
            <a:ext cx="6146165" cy="1770929"/>
          </a:xfrm>
          <a:prstGeom prst="rect">
            <a:avLst/>
          </a:prstGeom>
        </p:spPr>
      </p:pic>
    </p:spTree>
    <p:extLst>
      <p:ext uri="{BB962C8B-B14F-4D97-AF65-F5344CB8AC3E}">
        <p14:creationId xmlns:p14="http://schemas.microsoft.com/office/powerpoint/2010/main" val="1482285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C6AA-77DE-4499-B214-CB259351D067}"/>
              </a:ext>
            </a:extLst>
          </p:cNvPr>
          <p:cNvSpPr>
            <a:spLocks noGrp="1"/>
          </p:cNvSpPr>
          <p:nvPr>
            <p:ph type="title"/>
          </p:nvPr>
        </p:nvSpPr>
        <p:spPr>
          <a:xfrm>
            <a:off x="838200" y="365125"/>
            <a:ext cx="10703560" cy="1325563"/>
          </a:xfrm>
        </p:spPr>
        <p:txBody>
          <a:bodyPr/>
          <a:lstStyle/>
          <a:p>
            <a:r>
              <a:rPr lang="en-US" dirty="0"/>
              <a:t>Challenges for handling heterogeneous graph</a:t>
            </a:r>
          </a:p>
        </p:txBody>
      </p:sp>
      <p:sp>
        <p:nvSpPr>
          <p:cNvPr id="20" name="Content Placeholder 2">
            <a:extLst>
              <a:ext uri="{FF2B5EF4-FFF2-40B4-BE49-F238E27FC236}">
                <a16:creationId xmlns:a16="http://schemas.microsoft.com/office/drawing/2014/main" id="{667F67AF-D06B-421E-B0B7-CA0F7822488E}"/>
              </a:ext>
            </a:extLst>
          </p:cNvPr>
          <p:cNvSpPr>
            <a:spLocks noGrp="1"/>
          </p:cNvSpPr>
          <p:nvPr>
            <p:ph idx="1"/>
          </p:nvPr>
        </p:nvSpPr>
        <p:spPr>
          <a:xfrm>
            <a:off x="1002030" y="2117408"/>
            <a:ext cx="10703560" cy="4202112"/>
          </a:xfrm>
        </p:spPr>
        <p:txBody>
          <a:bodyPr>
            <a:normAutofit/>
          </a:bodyPr>
          <a:lstStyle/>
          <a:p>
            <a:r>
              <a:rPr lang="en-US" dirty="0"/>
              <a:t>Different types of nodes/edges have own feature distribution</a:t>
            </a:r>
          </a:p>
          <a:p>
            <a:pPr lvl="1"/>
            <a:r>
              <a:rPr lang="en-US" dirty="0"/>
              <a:t>Node: Papers have text features, while authors have affiliation features</a:t>
            </a:r>
          </a:p>
          <a:p>
            <a:pPr lvl="1"/>
            <a:r>
              <a:rPr lang="en-US" dirty="0"/>
              <a:t>Edge:  Co-authorship is different with citation</a:t>
            </a:r>
          </a:p>
          <a:p>
            <a:pPr marL="457200" lvl="1" indent="0">
              <a:buNone/>
            </a:pPr>
            <a:endParaRPr lang="en-US" dirty="0"/>
          </a:p>
          <a:p>
            <a:pPr marL="457200" lvl="1" indent="0">
              <a:buNone/>
            </a:pPr>
            <a:endParaRPr lang="en-US" dirty="0"/>
          </a:p>
          <a:p>
            <a:pPr lvl="1"/>
            <a:endParaRPr lang="en-US" dirty="0"/>
          </a:p>
        </p:txBody>
      </p:sp>
    </p:spTree>
    <p:extLst>
      <p:ext uri="{BB962C8B-B14F-4D97-AF65-F5344CB8AC3E}">
        <p14:creationId xmlns:p14="http://schemas.microsoft.com/office/powerpoint/2010/main" val="578561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C6AA-77DE-4499-B214-CB259351D067}"/>
              </a:ext>
            </a:extLst>
          </p:cNvPr>
          <p:cNvSpPr>
            <a:spLocks noGrp="1"/>
          </p:cNvSpPr>
          <p:nvPr>
            <p:ph type="title"/>
          </p:nvPr>
        </p:nvSpPr>
        <p:spPr>
          <a:xfrm>
            <a:off x="838200" y="365125"/>
            <a:ext cx="10703560" cy="1325563"/>
          </a:xfrm>
        </p:spPr>
        <p:txBody>
          <a:bodyPr/>
          <a:lstStyle/>
          <a:p>
            <a:r>
              <a:rPr lang="en-US" dirty="0"/>
              <a:t>Challenges for handling heterogeneous graph</a:t>
            </a:r>
          </a:p>
        </p:txBody>
      </p:sp>
      <p:sp>
        <p:nvSpPr>
          <p:cNvPr id="20" name="Content Placeholder 2">
            <a:extLst>
              <a:ext uri="{FF2B5EF4-FFF2-40B4-BE49-F238E27FC236}">
                <a16:creationId xmlns:a16="http://schemas.microsoft.com/office/drawing/2014/main" id="{667F67AF-D06B-421E-B0B7-CA0F7822488E}"/>
              </a:ext>
            </a:extLst>
          </p:cNvPr>
          <p:cNvSpPr>
            <a:spLocks noGrp="1"/>
          </p:cNvSpPr>
          <p:nvPr>
            <p:ph idx="1"/>
          </p:nvPr>
        </p:nvSpPr>
        <p:spPr>
          <a:xfrm>
            <a:off x="1002030" y="2117408"/>
            <a:ext cx="10105449" cy="4202112"/>
          </a:xfrm>
        </p:spPr>
        <p:txBody>
          <a:bodyPr>
            <a:normAutofit/>
          </a:bodyPr>
          <a:lstStyle/>
          <a:p>
            <a:r>
              <a:rPr lang="en-US" dirty="0"/>
              <a:t>Different </a:t>
            </a:r>
            <a:r>
              <a:rPr lang="en-US" i="1" dirty="0"/>
              <a:t>types</a:t>
            </a:r>
            <a:r>
              <a:rPr lang="en-US" dirty="0"/>
              <a:t> of nodes/edges have own feature distribution</a:t>
            </a:r>
          </a:p>
          <a:p>
            <a:pPr lvl="1"/>
            <a:r>
              <a:rPr lang="en-US" dirty="0"/>
              <a:t>Node: Papers have text features, while authors have affiliation features</a:t>
            </a:r>
          </a:p>
          <a:p>
            <a:pPr lvl="1"/>
            <a:r>
              <a:rPr lang="en-US" dirty="0"/>
              <a:t>Edge:  Co-authorship is different with citation</a:t>
            </a:r>
          </a:p>
          <a:p>
            <a:pPr marL="457200" lvl="1" indent="0">
              <a:buNone/>
            </a:pPr>
            <a:endParaRPr lang="en-US" dirty="0"/>
          </a:p>
          <a:p>
            <a:pPr marL="457200" lvl="1" indent="0">
              <a:buNone/>
            </a:pPr>
            <a:endParaRPr lang="en-US" dirty="0"/>
          </a:p>
          <a:p>
            <a:r>
              <a:rPr lang="en-US" dirty="0"/>
              <a:t>Graph can be </a:t>
            </a:r>
            <a:r>
              <a:rPr lang="en-US" i="1" dirty="0"/>
              <a:t>dynamic</a:t>
            </a:r>
            <a:r>
              <a:rPr lang="en-US" dirty="0"/>
              <a:t> and </a:t>
            </a:r>
            <a:r>
              <a:rPr lang="en-US" i="1" dirty="0"/>
              <a:t>large-scale</a:t>
            </a:r>
          </a:p>
          <a:p>
            <a:pPr lvl="1"/>
            <a:r>
              <a:rPr lang="en-US" dirty="0"/>
              <a:t>KDD in 1990 is more related to database, but it’s closer to machine learning in recent years</a:t>
            </a:r>
          </a:p>
          <a:p>
            <a:pPr lvl="1"/>
            <a:r>
              <a:rPr lang="en-US" dirty="0"/>
              <a:t>The number of papers doubles every 12 years, and now reaches billion</a:t>
            </a:r>
          </a:p>
        </p:txBody>
      </p:sp>
    </p:spTree>
    <p:extLst>
      <p:ext uri="{BB962C8B-B14F-4D97-AF65-F5344CB8AC3E}">
        <p14:creationId xmlns:p14="http://schemas.microsoft.com/office/powerpoint/2010/main" val="2938383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C6AA-77DE-4499-B214-CB259351D067}"/>
              </a:ext>
            </a:extLst>
          </p:cNvPr>
          <p:cNvSpPr>
            <a:spLocks noGrp="1"/>
          </p:cNvSpPr>
          <p:nvPr>
            <p:ph type="title"/>
          </p:nvPr>
        </p:nvSpPr>
        <p:spPr>
          <a:xfrm>
            <a:off x="838200" y="365125"/>
            <a:ext cx="9793778" cy="1325563"/>
          </a:xfrm>
        </p:spPr>
        <p:txBody>
          <a:bodyPr/>
          <a:lstStyle/>
          <a:p>
            <a:r>
              <a:rPr lang="en-US" dirty="0"/>
              <a:t>Heterogeneous (Relational) Graph</a:t>
            </a:r>
          </a:p>
        </p:txBody>
      </p:sp>
      <p:sp>
        <p:nvSpPr>
          <p:cNvPr id="3" name="Content Placeholder 2">
            <a:extLst>
              <a:ext uri="{FF2B5EF4-FFF2-40B4-BE49-F238E27FC236}">
                <a16:creationId xmlns:a16="http://schemas.microsoft.com/office/drawing/2014/main" id="{73FC831F-9922-4660-B14B-5AD5AA40F525}"/>
              </a:ext>
            </a:extLst>
          </p:cNvPr>
          <p:cNvSpPr>
            <a:spLocks noGrp="1"/>
          </p:cNvSpPr>
          <p:nvPr>
            <p:ph idx="1"/>
          </p:nvPr>
        </p:nvSpPr>
        <p:spPr>
          <a:xfrm>
            <a:off x="351380" y="1556975"/>
            <a:ext cx="10515600" cy="2013722"/>
          </a:xfrm>
        </p:spPr>
        <p:txBody>
          <a:bodyPr>
            <a:normAutofit/>
          </a:bodyPr>
          <a:lstStyle/>
          <a:p>
            <a:r>
              <a:rPr lang="en-US" dirty="0"/>
              <a:t>Heterogeneous graphs can model complex systems</a:t>
            </a:r>
          </a:p>
          <a:p>
            <a:pPr lvl="1"/>
            <a:r>
              <a:rPr lang="en-US" dirty="0"/>
              <a:t>Nodes are labeled with multiple </a:t>
            </a:r>
            <a:r>
              <a:rPr lang="en-US" b="1" dirty="0"/>
              <a:t>types</a:t>
            </a:r>
          </a:p>
          <a:p>
            <a:pPr lvl="1"/>
            <a:r>
              <a:rPr lang="en-US" dirty="0"/>
              <a:t>Edges between nodes have multiple </a:t>
            </a:r>
            <a:r>
              <a:rPr lang="en-US" b="1" dirty="0"/>
              <a:t>relationships</a:t>
            </a:r>
          </a:p>
          <a:p>
            <a:pPr lvl="1"/>
            <a:r>
              <a:rPr lang="en-US" dirty="0"/>
              <a:t>It’s flexible to capture rich semantic knowledge.</a:t>
            </a:r>
          </a:p>
        </p:txBody>
      </p:sp>
      <p:sp>
        <p:nvSpPr>
          <p:cNvPr id="23" name="Rectangle: Rounded Corners 22">
            <a:extLst>
              <a:ext uri="{FF2B5EF4-FFF2-40B4-BE49-F238E27FC236}">
                <a16:creationId xmlns:a16="http://schemas.microsoft.com/office/drawing/2014/main" id="{60A21EDE-9DC2-4FA1-A5CE-7B4EC0FE6477}"/>
              </a:ext>
            </a:extLst>
          </p:cNvPr>
          <p:cNvSpPr/>
          <p:nvPr/>
        </p:nvSpPr>
        <p:spPr>
          <a:xfrm rot="16200000">
            <a:off x="4034570" y="3806095"/>
            <a:ext cx="516948" cy="495852"/>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grpSp>
        <p:nvGrpSpPr>
          <p:cNvPr id="24" name="Group 23">
            <a:extLst>
              <a:ext uri="{FF2B5EF4-FFF2-40B4-BE49-F238E27FC236}">
                <a16:creationId xmlns:a16="http://schemas.microsoft.com/office/drawing/2014/main" id="{FEB785BE-2B7A-4D5D-AEE2-470535AF2E47}"/>
              </a:ext>
            </a:extLst>
          </p:cNvPr>
          <p:cNvGrpSpPr/>
          <p:nvPr/>
        </p:nvGrpSpPr>
        <p:grpSpPr>
          <a:xfrm>
            <a:off x="2997576" y="3792732"/>
            <a:ext cx="2629558" cy="2100437"/>
            <a:chOff x="8772734" y="772694"/>
            <a:chExt cx="2629558" cy="2100437"/>
          </a:xfrm>
        </p:grpSpPr>
        <p:sp>
          <p:nvSpPr>
            <p:cNvPr id="28" name="Hexagon 27">
              <a:extLst>
                <a:ext uri="{FF2B5EF4-FFF2-40B4-BE49-F238E27FC236}">
                  <a16:creationId xmlns:a16="http://schemas.microsoft.com/office/drawing/2014/main" id="{3D2C1BEF-4026-4946-9DCE-6F75566EB778}"/>
                </a:ext>
              </a:extLst>
            </p:cNvPr>
            <p:cNvSpPr/>
            <p:nvPr/>
          </p:nvSpPr>
          <p:spPr>
            <a:xfrm rot="16200000">
              <a:off x="8761824" y="2349331"/>
              <a:ext cx="534710" cy="512889"/>
            </a:xfrm>
            <a:prstGeom prst="hexagon">
              <a:avLst/>
            </a:prstGeom>
            <a:solidFill>
              <a:schemeClr val="bg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sp>
          <p:nvSpPr>
            <p:cNvPr id="29" name="Rectangle: Rounded Corners 28">
              <a:extLst>
                <a:ext uri="{FF2B5EF4-FFF2-40B4-BE49-F238E27FC236}">
                  <a16:creationId xmlns:a16="http://schemas.microsoft.com/office/drawing/2014/main" id="{DF5A89E8-8840-49FC-B59C-9D6BCF72456A}"/>
                </a:ext>
              </a:extLst>
            </p:cNvPr>
            <p:cNvSpPr/>
            <p:nvPr/>
          </p:nvSpPr>
          <p:spPr>
            <a:xfrm rot="16200000">
              <a:off x="10950047" y="2414479"/>
              <a:ext cx="461665" cy="44282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cxnSp>
          <p:nvCxnSpPr>
            <p:cNvPr id="30" name="Straight Arrow Connector 29">
              <a:extLst>
                <a:ext uri="{FF2B5EF4-FFF2-40B4-BE49-F238E27FC236}">
                  <a16:creationId xmlns:a16="http://schemas.microsoft.com/office/drawing/2014/main" id="{D94FA2DA-CF6E-45F1-BC0F-0ADFC9DCE90A}"/>
                </a:ext>
              </a:extLst>
            </p:cNvPr>
            <p:cNvCxnSpPr>
              <a:cxnSpLocks/>
              <a:stCxn id="29" idx="3"/>
            </p:cNvCxnSpPr>
            <p:nvPr/>
          </p:nvCxnSpPr>
          <p:spPr>
            <a:xfrm flipH="1" flipV="1">
              <a:off x="10316128" y="1290727"/>
              <a:ext cx="864752" cy="1114332"/>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AE0D564-59A1-43DC-A306-6A2774F86CEC}"/>
                </a:ext>
              </a:extLst>
            </p:cNvPr>
            <p:cNvCxnSpPr>
              <a:cxnSpLocks/>
              <a:stCxn id="28" idx="0"/>
            </p:cNvCxnSpPr>
            <p:nvPr/>
          </p:nvCxnSpPr>
          <p:spPr>
            <a:xfrm flipV="1">
              <a:off x="9029180" y="1290727"/>
              <a:ext cx="791096" cy="1047694"/>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78DE9BB-563A-4ECB-B4B4-37501570E61D}"/>
                    </a:ext>
                  </a:extLst>
                </p:cNvPr>
                <p:cNvSpPr txBox="1"/>
                <p:nvPr/>
              </p:nvSpPr>
              <p:spPr>
                <a:xfrm>
                  <a:off x="9944097" y="772694"/>
                  <a:ext cx="24820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𝑡</m:t>
                        </m:r>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32" name="TextBox 31">
                  <a:extLst>
                    <a:ext uri="{FF2B5EF4-FFF2-40B4-BE49-F238E27FC236}">
                      <a16:creationId xmlns:a16="http://schemas.microsoft.com/office/drawing/2014/main" id="{D78DE9BB-563A-4ECB-B4B4-37501570E61D}"/>
                    </a:ext>
                  </a:extLst>
                </p:cNvPr>
                <p:cNvSpPr txBox="1">
                  <a:spLocks noRot="1" noChangeAspect="1" noMove="1" noResize="1" noEditPoints="1" noAdjustHandles="1" noChangeArrowheads="1" noChangeShapeType="1" noTextEdit="1"/>
                </p:cNvSpPr>
                <p:nvPr/>
              </p:nvSpPr>
              <p:spPr>
                <a:xfrm>
                  <a:off x="9944097" y="772694"/>
                  <a:ext cx="24820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4F3F7CF-923B-4F67-9B8D-98733B1B5D66}"/>
                    </a:ext>
                  </a:extLst>
                </p:cNvPr>
                <p:cNvSpPr txBox="1"/>
                <p:nvPr/>
              </p:nvSpPr>
              <p:spPr>
                <a:xfrm>
                  <a:off x="10969289" y="2379186"/>
                  <a:ext cx="4330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𝑠</m:t>
                            </m:r>
                          </m:e>
                          <m:sub>
                            <m:r>
                              <a:rPr lang="en-US" sz="3000" b="0" i="1" smtClean="0">
                                <a:latin typeface="Cambria Math" panose="02040503050406030204" pitchFamily="18" charset="0"/>
                              </a:rPr>
                              <m:t>2</m:t>
                            </m:r>
                          </m:sub>
                        </m:sSub>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33" name="TextBox 32">
                  <a:extLst>
                    <a:ext uri="{FF2B5EF4-FFF2-40B4-BE49-F238E27FC236}">
                      <a16:creationId xmlns:a16="http://schemas.microsoft.com/office/drawing/2014/main" id="{C4F3F7CF-923B-4F67-9B8D-98733B1B5D66}"/>
                    </a:ext>
                  </a:extLst>
                </p:cNvPr>
                <p:cNvSpPr txBox="1">
                  <a:spLocks noRot="1" noChangeAspect="1" noMove="1" noResize="1" noEditPoints="1" noAdjustHandles="1" noChangeArrowheads="1" noChangeShapeType="1" noTextEdit="1"/>
                </p:cNvSpPr>
                <p:nvPr/>
              </p:nvSpPr>
              <p:spPr>
                <a:xfrm>
                  <a:off x="10969289" y="2379186"/>
                  <a:ext cx="433003"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D4436E2-4DF6-4BE6-AEAF-72456D18CC83}"/>
                    </a:ext>
                  </a:extLst>
                </p:cNvPr>
                <p:cNvSpPr txBox="1"/>
                <p:nvPr/>
              </p:nvSpPr>
              <p:spPr>
                <a:xfrm>
                  <a:off x="8817134" y="2323269"/>
                  <a:ext cx="42409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𝑠</m:t>
                            </m:r>
                          </m:e>
                          <m:sub>
                            <m:r>
                              <a:rPr lang="en-US" sz="3000" b="0" i="1" smtClean="0">
                                <a:latin typeface="Cambria Math" panose="02040503050406030204" pitchFamily="18" charset="0"/>
                              </a:rPr>
                              <m:t>1</m:t>
                            </m:r>
                          </m:sub>
                        </m:sSub>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34" name="TextBox 33">
                  <a:extLst>
                    <a:ext uri="{FF2B5EF4-FFF2-40B4-BE49-F238E27FC236}">
                      <a16:creationId xmlns:a16="http://schemas.microsoft.com/office/drawing/2014/main" id="{1D4436E2-4DF6-4BE6-AEAF-72456D18CC83}"/>
                    </a:ext>
                  </a:extLst>
                </p:cNvPr>
                <p:cNvSpPr txBox="1">
                  <a:spLocks noRot="1" noChangeAspect="1" noMove="1" noResize="1" noEditPoints="1" noAdjustHandles="1" noChangeArrowheads="1" noChangeShapeType="1" noTextEdit="1"/>
                </p:cNvSpPr>
                <p:nvPr/>
              </p:nvSpPr>
              <p:spPr>
                <a:xfrm>
                  <a:off x="8817134" y="2323269"/>
                  <a:ext cx="424090" cy="461665"/>
                </a:xfrm>
                <a:prstGeom prst="rect">
                  <a:avLst/>
                </a:prstGeom>
                <a:blipFill>
                  <a:blip r:embed="rId6"/>
                  <a:stretch>
                    <a:fillRect/>
                  </a:stretch>
                </a:blipFill>
              </p:spPr>
              <p:txBody>
                <a:bodyPr/>
                <a:lstStyle/>
                <a:p>
                  <a:r>
                    <a:rPr lang="en-US">
                      <a:noFill/>
                    </a:rPr>
                    <a:t> </a:t>
                  </a:r>
                </a:p>
              </p:txBody>
            </p:sp>
          </mc:Fallback>
        </mc:AlternateContent>
      </p:grpSp>
      <p:sp>
        <p:nvSpPr>
          <p:cNvPr id="35" name="Rectangle 34">
            <a:extLst>
              <a:ext uri="{FF2B5EF4-FFF2-40B4-BE49-F238E27FC236}">
                <a16:creationId xmlns:a16="http://schemas.microsoft.com/office/drawing/2014/main" id="{3A170A05-99C8-464E-B061-23BEE934CFAB}"/>
              </a:ext>
            </a:extLst>
          </p:cNvPr>
          <p:cNvSpPr/>
          <p:nvPr/>
        </p:nvSpPr>
        <p:spPr>
          <a:xfrm>
            <a:off x="3875763" y="3367033"/>
            <a:ext cx="80021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Paper</a:t>
            </a:r>
            <a:endParaRPr lang="en-US" dirty="0"/>
          </a:p>
        </p:txBody>
      </p:sp>
      <p:sp>
        <p:nvSpPr>
          <p:cNvPr id="36" name="Rectangle 35">
            <a:extLst>
              <a:ext uri="{FF2B5EF4-FFF2-40B4-BE49-F238E27FC236}">
                <a16:creationId xmlns:a16="http://schemas.microsoft.com/office/drawing/2014/main" id="{48208AE2-6CF7-4053-85CE-AE7BCCE9C861}"/>
              </a:ext>
            </a:extLst>
          </p:cNvPr>
          <p:cNvSpPr/>
          <p:nvPr/>
        </p:nvSpPr>
        <p:spPr>
          <a:xfrm>
            <a:off x="2821851" y="5917913"/>
            <a:ext cx="86433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Author</a:t>
            </a:r>
            <a:endParaRPr lang="en-US" dirty="0"/>
          </a:p>
        </p:txBody>
      </p:sp>
      <p:sp>
        <p:nvSpPr>
          <p:cNvPr id="37" name="Rectangle 36">
            <a:extLst>
              <a:ext uri="{FF2B5EF4-FFF2-40B4-BE49-F238E27FC236}">
                <a16:creationId xmlns:a16="http://schemas.microsoft.com/office/drawing/2014/main" id="{3EE4E702-FBDD-40E9-A361-AECF31DF8D85}"/>
              </a:ext>
            </a:extLst>
          </p:cNvPr>
          <p:cNvSpPr/>
          <p:nvPr/>
        </p:nvSpPr>
        <p:spPr>
          <a:xfrm>
            <a:off x="5044753" y="5906333"/>
            <a:ext cx="80021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Paper</a:t>
            </a:r>
            <a:endParaRPr lang="en-US" dirty="0"/>
          </a:p>
        </p:txBody>
      </p:sp>
      <p:sp>
        <p:nvSpPr>
          <p:cNvPr id="38" name="TextBox 37">
            <a:extLst>
              <a:ext uri="{FF2B5EF4-FFF2-40B4-BE49-F238E27FC236}">
                <a16:creationId xmlns:a16="http://schemas.microsoft.com/office/drawing/2014/main" id="{434C8873-333E-4F1C-B06C-F912577FC67F}"/>
              </a:ext>
            </a:extLst>
          </p:cNvPr>
          <p:cNvSpPr txBox="1"/>
          <p:nvPr/>
        </p:nvSpPr>
        <p:spPr>
          <a:xfrm>
            <a:off x="4980458" y="4489171"/>
            <a:ext cx="548227" cy="369332"/>
          </a:xfrm>
          <a:prstGeom prst="rect">
            <a:avLst/>
          </a:prstGeom>
          <a:noFill/>
        </p:spPr>
        <p:txBody>
          <a:bodyPr wrap="none" lIns="0" tIns="0" rIns="0" bIns="0" rtlCol="0">
            <a:spAutoFit/>
          </a:bodyPr>
          <a:lstStyle/>
          <a:p>
            <a:r>
              <a:rPr lang="en-US" sz="2400" dirty="0">
                <a:solidFill>
                  <a:schemeClr val="accent5">
                    <a:lumMod val="50000"/>
                  </a:schemeClr>
                </a:solidFill>
                <a:latin typeface="Arial" panose="020B0604020202020204" pitchFamily="34" charset="0"/>
                <a:cs typeface="Arial" panose="020B0604020202020204" pitchFamily="34" charset="0"/>
              </a:rPr>
              <a:t>Cite</a:t>
            </a:r>
          </a:p>
        </p:txBody>
      </p:sp>
      <p:sp>
        <p:nvSpPr>
          <p:cNvPr id="39" name="TextBox 38">
            <a:extLst>
              <a:ext uri="{FF2B5EF4-FFF2-40B4-BE49-F238E27FC236}">
                <a16:creationId xmlns:a16="http://schemas.microsoft.com/office/drawing/2014/main" id="{004A79A1-BE19-4A56-9ADE-8712E3EA2500}"/>
              </a:ext>
            </a:extLst>
          </p:cNvPr>
          <p:cNvSpPr txBox="1"/>
          <p:nvPr/>
        </p:nvSpPr>
        <p:spPr>
          <a:xfrm>
            <a:off x="2940122" y="4489171"/>
            <a:ext cx="712567" cy="369332"/>
          </a:xfrm>
          <a:prstGeom prst="rect">
            <a:avLst/>
          </a:prstGeom>
          <a:noFill/>
        </p:spPr>
        <p:txBody>
          <a:bodyPr wrap="none" lIns="0" tIns="0" rIns="0" bIns="0" rtlCol="0">
            <a:spAutoFit/>
          </a:bodyPr>
          <a:lstStyle/>
          <a:p>
            <a:r>
              <a:rPr lang="en-US" altLang="zh-CN" sz="2400" dirty="0">
                <a:solidFill>
                  <a:schemeClr val="accent2">
                    <a:lumMod val="75000"/>
                  </a:schemeClr>
                </a:solidFill>
                <a:latin typeface="Arial" panose="020B0604020202020204" pitchFamily="34" charset="0"/>
                <a:cs typeface="Arial" panose="020B0604020202020204" pitchFamily="34" charset="0"/>
              </a:rPr>
              <a:t>W</a:t>
            </a:r>
            <a:r>
              <a:rPr lang="en-US" sz="2400" dirty="0">
                <a:solidFill>
                  <a:schemeClr val="accent2">
                    <a:lumMod val="75000"/>
                  </a:schemeClr>
                </a:solidFill>
                <a:latin typeface="Arial" panose="020B0604020202020204" pitchFamily="34" charset="0"/>
                <a:cs typeface="Arial" panose="020B0604020202020204" pitchFamily="34" charset="0"/>
              </a:rPr>
              <a:t>rite</a:t>
            </a:r>
          </a:p>
        </p:txBody>
      </p:sp>
      <p:pic>
        <p:nvPicPr>
          <p:cNvPr id="5" name="Picture 4">
            <a:extLst>
              <a:ext uri="{FF2B5EF4-FFF2-40B4-BE49-F238E27FC236}">
                <a16:creationId xmlns:a16="http://schemas.microsoft.com/office/drawing/2014/main" id="{6444652F-056E-49CE-BFF7-1CA079C54535}"/>
              </a:ext>
            </a:extLst>
          </p:cNvPr>
          <p:cNvPicPr>
            <a:picLocks noChangeAspect="1"/>
          </p:cNvPicPr>
          <p:nvPr/>
        </p:nvPicPr>
        <p:blipFill>
          <a:blip r:embed="rId7"/>
          <a:stretch>
            <a:fillRect/>
          </a:stretch>
        </p:blipFill>
        <p:spPr>
          <a:xfrm>
            <a:off x="7079565" y="4695314"/>
            <a:ext cx="1457261" cy="1860997"/>
          </a:xfrm>
          <a:prstGeom prst="rect">
            <a:avLst/>
          </a:prstGeom>
        </p:spPr>
      </p:pic>
      <p:cxnSp>
        <p:nvCxnSpPr>
          <p:cNvPr id="7" name="Straight Arrow Connector 6">
            <a:extLst>
              <a:ext uri="{FF2B5EF4-FFF2-40B4-BE49-F238E27FC236}">
                <a16:creationId xmlns:a16="http://schemas.microsoft.com/office/drawing/2014/main" id="{C07B8980-FF48-4A63-9F94-80448DC6262F}"/>
              </a:ext>
            </a:extLst>
          </p:cNvPr>
          <p:cNvCxnSpPr>
            <a:cxnSpLocks/>
            <a:stCxn id="5" idx="1"/>
            <a:endCxn id="33" idx="3"/>
          </p:cNvCxnSpPr>
          <p:nvPr/>
        </p:nvCxnSpPr>
        <p:spPr>
          <a:xfrm flipH="1">
            <a:off x="5627134" y="5625813"/>
            <a:ext cx="1452431" cy="4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416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C6AA-77DE-4499-B214-CB259351D067}"/>
              </a:ext>
            </a:extLst>
          </p:cNvPr>
          <p:cNvSpPr>
            <a:spLocks noGrp="1"/>
          </p:cNvSpPr>
          <p:nvPr>
            <p:ph type="title"/>
          </p:nvPr>
        </p:nvSpPr>
        <p:spPr>
          <a:xfrm>
            <a:off x="838200" y="365125"/>
            <a:ext cx="10703560" cy="1325563"/>
          </a:xfrm>
        </p:spPr>
        <p:txBody>
          <a:bodyPr/>
          <a:lstStyle/>
          <a:p>
            <a:r>
              <a:rPr lang="en-US" dirty="0"/>
              <a:t>Meta-Relation-based Parametrization</a:t>
            </a:r>
          </a:p>
        </p:txBody>
      </p:sp>
      <p:sp>
        <p:nvSpPr>
          <p:cNvPr id="29" name="TextBox 28">
            <a:extLst>
              <a:ext uri="{FF2B5EF4-FFF2-40B4-BE49-F238E27FC236}">
                <a16:creationId xmlns:a16="http://schemas.microsoft.com/office/drawing/2014/main" id="{5AD58C8F-F9ED-465F-83B3-26D00682B423}"/>
              </a:ext>
            </a:extLst>
          </p:cNvPr>
          <p:cNvSpPr txBox="1"/>
          <p:nvPr/>
        </p:nvSpPr>
        <p:spPr>
          <a:xfrm>
            <a:off x="1172494" y="4589976"/>
            <a:ext cx="3100594" cy="830997"/>
          </a:xfrm>
          <a:prstGeom prst="rect">
            <a:avLst/>
          </a:prstGeom>
          <a:noFill/>
        </p:spPr>
        <p:txBody>
          <a:bodyPr wrap="square" rtlCol="0">
            <a:spAutoFit/>
          </a:bodyPr>
          <a:lstStyle/>
          <a:p>
            <a:r>
              <a:rPr lang="en-US" sz="2400" dirty="0"/>
              <a:t>W</a:t>
            </a:r>
            <a:r>
              <a:rPr lang="en-US" sz="2400" baseline="-25000" dirty="0"/>
              <a:t>&lt;</a:t>
            </a:r>
            <a:r>
              <a:rPr lang="en-US" sz="2400" baseline="-25000" dirty="0">
                <a:solidFill>
                  <a:srgbClr val="ED7D31"/>
                </a:solidFill>
              </a:rPr>
              <a:t>Author</a:t>
            </a:r>
            <a:r>
              <a:rPr lang="en-US" sz="2400" baseline="-25000" dirty="0"/>
              <a:t>, </a:t>
            </a:r>
            <a:r>
              <a:rPr lang="en-US" sz="2400" baseline="-25000" dirty="0">
                <a:solidFill>
                  <a:schemeClr val="accent2">
                    <a:lumMod val="75000"/>
                  </a:schemeClr>
                </a:solidFill>
              </a:rPr>
              <a:t>Write</a:t>
            </a:r>
            <a:r>
              <a:rPr lang="en-US" sz="2400" baseline="-25000" dirty="0"/>
              <a:t>, </a:t>
            </a:r>
            <a:r>
              <a:rPr lang="en-US" sz="2400" baseline="-25000" dirty="0">
                <a:solidFill>
                  <a:srgbClr val="0070C0"/>
                </a:solidFill>
              </a:rPr>
              <a:t>Paper</a:t>
            </a:r>
            <a:r>
              <a:rPr lang="en-US" sz="2400" baseline="-25000" dirty="0"/>
              <a:t>&gt;</a:t>
            </a:r>
          </a:p>
          <a:p>
            <a:r>
              <a:rPr lang="en-US" sz="2400" dirty="0"/>
              <a:t>=</a:t>
            </a:r>
            <a:r>
              <a:rPr lang="en-US" altLang="zh-CN" sz="2400" dirty="0" err="1">
                <a:solidFill>
                  <a:srgbClr val="ED7D31"/>
                </a:solidFill>
              </a:rPr>
              <a:t>W</a:t>
            </a:r>
            <a:r>
              <a:rPr lang="en-US" altLang="zh-CN" sz="2400" baseline="-25000" dirty="0" err="1">
                <a:solidFill>
                  <a:srgbClr val="ED7D31"/>
                </a:solidFill>
              </a:rPr>
              <a:t>A</a:t>
            </a:r>
            <a:r>
              <a:rPr lang="en-US" sz="2400" baseline="-25000" dirty="0" err="1">
                <a:solidFill>
                  <a:srgbClr val="ED7D31"/>
                </a:solidFill>
              </a:rPr>
              <a:t>uthor</a:t>
            </a:r>
            <a:r>
              <a:rPr lang="en-US" sz="2400" dirty="0"/>
              <a:t> </a:t>
            </a:r>
            <a:r>
              <a:rPr lang="en-US" altLang="zh-CN" sz="2400" dirty="0" err="1">
                <a:solidFill>
                  <a:schemeClr val="accent2">
                    <a:lumMod val="75000"/>
                  </a:schemeClr>
                </a:solidFill>
              </a:rPr>
              <a:t>W</a:t>
            </a:r>
            <a:r>
              <a:rPr lang="en-US" altLang="zh-CN" sz="2400" baseline="-25000" dirty="0" err="1">
                <a:solidFill>
                  <a:schemeClr val="accent2">
                    <a:lumMod val="75000"/>
                  </a:schemeClr>
                </a:solidFill>
              </a:rPr>
              <a:t>W</a:t>
            </a:r>
            <a:r>
              <a:rPr lang="en-US" sz="2400" baseline="-25000" dirty="0" err="1">
                <a:solidFill>
                  <a:schemeClr val="accent2">
                    <a:lumMod val="75000"/>
                  </a:schemeClr>
                </a:solidFill>
              </a:rPr>
              <a:t>rite</a:t>
            </a:r>
            <a:r>
              <a:rPr lang="en-US" sz="2400" dirty="0"/>
              <a:t> </a:t>
            </a:r>
            <a:r>
              <a:rPr lang="en-US" altLang="zh-CN" sz="2400" dirty="0" err="1">
                <a:solidFill>
                  <a:schemeClr val="accent5">
                    <a:lumMod val="75000"/>
                  </a:schemeClr>
                </a:solidFill>
              </a:rPr>
              <a:t>W</a:t>
            </a:r>
            <a:r>
              <a:rPr lang="en-US" altLang="zh-CN" sz="2400" baseline="-25000" dirty="0" err="1">
                <a:solidFill>
                  <a:schemeClr val="accent5">
                    <a:lumMod val="75000"/>
                  </a:schemeClr>
                </a:solidFill>
              </a:rPr>
              <a:t>P</a:t>
            </a:r>
            <a:r>
              <a:rPr lang="en-US" sz="2400" baseline="-25000" dirty="0" err="1">
                <a:solidFill>
                  <a:schemeClr val="accent5">
                    <a:lumMod val="75000"/>
                  </a:schemeClr>
                </a:solidFill>
              </a:rPr>
              <a:t>aper</a:t>
            </a:r>
            <a:endParaRPr lang="en-US" sz="2400" baseline="-25000" dirty="0">
              <a:solidFill>
                <a:schemeClr val="accent5">
                  <a:lumMod val="75000"/>
                </a:schemeClr>
              </a:solidFill>
            </a:endParaRPr>
          </a:p>
        </p:txBody>
      </p:sp>
      <p:sp>
        <p:nvSpPr>
          <p:cNvPr id="30" name="Content Placeholder 2">
            <a:extLst>
              <a:ext uri="{FF2B5EF4-FFF2-40B4-BE49-F238E27FC236}">
                <a16:creationId xmlns:a16="http://schemas.microsoft.com/office/drawing/2014/main" id="{815F5E53-1770-41A7-BC62-9DA2986FA6A2}"/>
              </a:ext>
            </a:extLst>
          </p:cNvPr>
          <p:cNvSpPr>
            <a:spLocks noGrp="1"/>
          </p:cNvSpPr>
          <p:nvPr>
            <p:ph idx="1"/>
          </p:nvPr>
        </p:nvSpPr>
        <p:spPr>
          <a:xfrm>
            <a:off x="1122299" y="1690687"/>
            <a:ext cx="10135362" cy="1750223"/>
          </a:xfrm>
        </p:spPr>
        <p:txBody>
          <a:bodyPr>
            <a:normAutofit/>
          </a:bodyPr>
          <a:lstStyle/>
          <a:p>
            <a:r>
              <a:rPr lang="en-US" dirty="0"/>
              <a:t>Introduce node- and edge- dependent attention</a:t>
            </a:r>
          </a:p>
          <a:p>
            <a:pPr lvl="1"/>
            <a:r>
              <a:rPr lang="en-US" dirty="0"/>
              <a:t>Leverage meta relation &lt;</a:t>
            </a:r>
            <a:r>
              <a:rPr lang="en-US" i="1" dirty="0"/>
              <a:t>source node type</a:t>
            </a:r>
            <a:r>
              <a:rPr lang="en-US" dirty="0"/>
              <a:t>, </a:t>
            </a:r>
            <a:r>
              <a:rPr lang="en-US" i="1" dirty="0"/>
              <a:t>edge type</a:t>
            </a:r>
            <a:r>
              <a:rPr lang="en-US" dirty="0"/>
              <a:t>, </a:t>
            </a:r>
            <a:r>
              <a:rPr lang="en-US" i="1" dirty="0"/>
              <a:t>target node type</a:t>
            </a:r>
            <a:r>
              <a:rPr lang="en-US" dirty="0"/>
              <a:t>&gt; to parameterize attention and message passing weight.</a:t>
            </a:r>
          </a:p>
          <a:p>
            <a:pPr lvl="1"/>
            <a:r>
              <a:rPr lang="en-US" dirty="0"/>
              <a:t>Can automatically learn and extract meaningful “meta paths”</a:t>
            </a:r>
          </a:p>
        </p:txBody>
      </p:sp>
      <p:sp>
        <p:nvSpPr>
          <p:cNvPr id="45" name="TextBox 44">
            <a:extLst>
              <a:ext uri="{FF2B5EF4-FFF2-40B4-BE49-F238E27FC236}">
                <a16:creationId xmlns:a16="http://schemas.microsoft.com/office/drawing/2014/main" id="{3264FDBC-4CAC-44F4-8495-445F417F497C}"/>
              </a:ext>
            </a:extLst>
          </p:cNvPr>
          <p:cNvSpPr txBox="1"/>
          <p:nvPr/>
        </p:nvSpPr>
        <p:spPr>
          <a:xfrm>
            <a:off x="7208651" y="4684819"/>
            <a:ext cx="3518034" cy="830997"/>
          </a:xfrm>
          <a:prstGeom prst="rect">
            <a:avLst/>
          </a:prstGeom>
          <a:noFill/>
        </p:spPr>
        <p:txBody>
          <a:bodyPr wrap="square" rtlCol="0">
            <a:spAutoFit/>
          </a:bodyPr>
          <a:lstStyle/>
          <a:p>
            <a:r>
              <a:rPr lang="en-US" sz="2400" dirty="0"/>
              <a:t>W</a:t>
            </a:r>
            <a:r>
              <a:rPr lang="en-US" sz="2400" baseline="-25000" dirty="0"/>
              <a:t>&lt;</a:t>
            </a:r>
            <a:r>
              <a:rPr lang="en-US" sz="2400" baseline="-25000" dirty="0">
                <a:solidFill>
                  <a:srgbClr val="0070C0"/>
                </a:solidFill>
              </a:rPr>
              <a:t>Paper</a:t>
            </a:r>
            <a:r>
              <a:rPr lang="en-US" sz="2400" baseline="-25000" dirty="0"/>
              <a:t>, </a:t>
            </a:r>
            <a:r>
              <a:rPr lang="en-US" altLang="zh-CN" sz="2400" baseline="-25000" dirty="0">
                <a:solidFill>
                  <a:schemeClr val="accent5">
                    <a:lumMod val="50000"/>
                  </a:schemeClr>
                </a:solidFill>
              </a:rPr>
              <a:t>C</a:t>
            </a:r>
            <a:r>
              <a:rPr lang="en-US" sz="2400" baseline="-25000" dirty="0">
                <a:solidFill>
                  <a:schemeClr val="accent5">
                    <a:lumMod val="50000"/>
                  </a:schemeClr>
                </a:solidFill>
              </a:rPr>
              <a:t>ite</a:t>
            </a:r>
            <a:r>
              <a:rPr lang="en-US" sz="2400" baseline="-25000" dirty="0"/>
              <a:t>, </a:t>
            </a:r>
            <a:r>
              <a:rPr lang="en-US" altLang="zh-CN" sz="2400" baseline="-25000" dirty="0">
                <a:solidFill>
                  <a:srgbClr val="0070C0"/>
                </a:solidFill>
              </a:rPr>
              <a:t>P</a:t>
            </a:r>
            <a:r>
              <a:rPr lang="en-US" sz="2400" baseline="-25000" dirty="0">
                <a:solidFill>
                  <a:srgbClr val="0070C0"/>
                </a:solidFill>
              </a:rPr>
              <a:t>aper</a:t>
            </a:r>
            <a:r>
              <a:rPr lang="en-US" sz="2400" baseline="-25000" dirty="0"/>
              <a:t>&gt;</a:t>
            </a:r>
          </a:p>
          <a:p>
            <a:r>
              <a:rPr lang="en-US" sz="2400" dirty="0"/>
              <a:t>=</a:t>
            </a:r>
            <a:r>
              <a:rPr lang="en-US" altLang="zh-CN" sz="2400" dirty="0" err="1">
                <a:solidFill>
                  <a:srgbClr val="2E75B6"/>
                </a:solidFill>
              </a:rPr>
              <a:t>W</a:t>
            </a:r>
            <a:r>
              <a:rPr lang="en-US" altLang="zh-CN" sz="2400" baseline="-25000" dirty="0" err="1">
                <a:solidFill>
                  <a:srgbClr val="2E75B6"/>
                </a:solidFill>
              </a:rPr>
              <a:t>Paper</a:t>
            </a:r>
            <a:r>
              <a:rPr lang="en-US" sz="2400" dirty="0"/>
              <a:t> </a:t>
            </a:r>
            <a:r>
              <a:rPr lang="en-US" altLang="zh-CN" sz="2400" dirty="0" err="1">
                <a:solidFill>
                  <a:schemeClr val="accent5">
                    <a:lumMod val="50000"/>
                  </a:schemeClr>
                </a:solidFill>
              </a:rPr>
              <a:t>W</a:t>
            </a:r>
            <a:r>
              <a:rPr lang="en-US" altLang="zh-CN" sz="2400" baseline="-25000" dirty="0" err="1">
                <a:solidFill>
                  <a:schemeClr val="accent5">
                    <a:lumMod val="50000"/>
                  </a:schemeClr>
                </a:solidFill>
              </a:rPr>
              <a:t>Cite</a:t>
            </a:r>
            <a:r>
              <a:rPr lang="en-US" sz="2400" dirty="0"/>
              <a:t> </a:t>
            </a:r>
            <a:r>
              <a:rPr lang="en-US" altLang="zh-CN" sz="2400" dirty="0" err="1">
                <a:solidFill>
                  <a:schemeClr val="accent5">
                    <a:lumMod val="75000"/>
                  </a:schemeClr>
                </a:solidFill>
              </a:rPr>
              <a:t>W</a:t>
            </a:r>
            <a:r>
              <a:rPr lang="en-US" altLang="zh-CN" sz="2400" baseline="-25000" dirty="0" err="1">
                <a:solidFill>
                  <a:schemeClr val="accent5">
                    <a:lumMod val="75000"/>
                  </a:schemeClr>
                </a:solidFill>
              </a:rPr>
              <a:t>P</a:t>
            </a:r>
            <a:r>
              <a:rPr lang="en-US" sz="2400" baseline="-25000" dirty="0" err="1">
                <a:solidFill>
                  <a:schemeClr val="accent5">
                    <a:lumMod val="75000"/>
                  </a:schemeClr>
                </a:solidFill>
              </a:rPr>
              <a:t>aper</a:t>
            </a:r>
            <a:endParaRPr lang="en-US" sz="2400" baseline="-25000" dirty="0">
              <a:solidFill>
                <a:schemeClr val="accent5">
                  <a:lumMod val="75000"/>
                </a:schemeClr>
              </a:solidFill>
            </a:endParaRPr>
          </a:p>
        </p:txBody>
      </p:sp>
      <p:sp>
        <p:nvSpPr>
          <p:cNvPr id="46" name="Rectangle: Rounded Corners 45">
            <a:extLst>
              <a:ext uri="{FF2B5EF4-FFF2-40B4-BE49-F238E27FC236}">
                <a16:creationId xmlns:a16="http://schemas.microsoft.com/office/drawing/2014/main" id="{DAF89DF4-1CC9-4BE1-A5FD-9B61A21D9D86}"/>
              </a:ext>
            </a:extLst>
          </p:cNvPr>
          <p:cNvSpPr/>
          <p:nvPr/>
        </p:nvSpPr>
        <p:spPr>
          <a:xfrm rot="16200000">
            <a:off x="5275048" y="4071801"/>
            <a:ext cx="516948" cy="495852"/>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grpSp>
        <p:nvGrpSpPr>
          <p:cNvPr id="47" name="Group 46">
            <a:extLst>
              <a:ext uri="{FF2B5EF4-FFF2-40B4-BE49-F238E27FC236}">
                <a16:creationId xmlns:a16="http://schemas.microsoft.com/office/drawing/2014/main" id="{BB8D3E82-F981-40EB-80FA-B3447DA93FFD}"/>
              </a:ext>
            </a:extLst>
          </p:cNvPr>
          <p:cNvGrpSpPr/>
          <p:nvPr/>
        </p:nvGrpSpPr>
        <p:grpSpPr>
          <a:xfrm>
            <a:off x="4238054" y="4576471"/>
            <a:ext cx="2629558" cy="1582404"/>
            <a:chOff x="8772734" y="1290727"/>
            <a:chExt cx="2629558" cy="1582404"/>
          </a:xfrm>
        </p:grpSpPr>
        <p:sp>
          <p:nvSpPr>
            <p:cNvPr id="48" name="Hexagon 47">
              <a:extLst>
                <a:ext uri="{FF2B5EF4-FFF2-40B4-BE49-F238E27FC236}">
                  <a16:creationId xmlns:a16="http://schemas.microsoft.com/office/drawing/2014/main" id="{EBE66760-AEC7-4B9E-AC22-20BD0125AD06}"/>
                </a:ext>
              </a:extLst>
            </p:cNvPr>
            <p:cNvSpPr/>
            <p:nvPr/>
          </p:nvSpPr>
          <p:spPr>
            <a:xfrm rot="16200000">
              <a:off x="8761824" y="2349331"/>
              <a:ext cx="534710" cy="512889"/>
            </a:xfrm>
            <a:prstGeom prst="hexagon">
              <a:avLst/>
            </a:prstGeom>
            <a:solidFill>
              <a:schemeClr val="bg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sp>
          <p:nvSpPr>
            <p:cNvPr id="49" name="Rectangle: Rounded Corners 48">
              <a:extLst>
                <a:ext uri="{FF2B5EF4-FFF2-40B4-BE49-F238E27FC236}">
                  <a16:creationId xmlns:a16="http://schemas.microsoft.com/office/drawing/2014/main" id="{BD044F67-7703-45D3-A360-CFD3BB0F22AD}"/>
                </a:ext>
              </a:extLst>
            </p:cNvPr>
            <p:cNvSpPr/>
            <p:nvPr/>
          </p:nvSpPr>
          <p:spPr>
            <a:xfrm rot="16200000">
              <a:off x="10950047" y="2414479"/>
              <a:ext cx="461665" cy="44282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cxnSp>
          <p:nvCxnSpPr>
            <p:cNvPr id="50" name="Straight Arrow Connector 49">
              <a:extLst>
                <a:ext uri="{FF2B5EF4-FFF2-40B4-BE49-F238E27FC236}">
                  <a16:creationId xmlns:a16="http://schemas.microsoft.com/office/drawing/2014/main" id="{D9CB1C23-E678-4602-B2C0-A3857995364D}"/>
                </a:ext>
              </a:extLst>
            </p:cNvPr>
            <p:cNvCxnSpPr>
              <a:cxnSpLocks/>
              <a:stCxn id="49" idx="3"/>
            </p:cNvCxnSpPr>
            <p:nvPr/>
          </p:nvCxnSpPr>
          <p:spPr>
            <a:xfrm flipH="1" flipV="1">
              <a:off x="10316128" y="1290727"/>
              <a:ext cx="864752" cy="1114332"/>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D59CEA9-93EC-4EF7-A71B-419A77E98953}"/>
                </a:ext>
              </a:extLst>
            </p:cNvPr>
            <p:cNvCxnSpPr>
              <a:cxnSpLocks/>
              <a:stCxn id="48" idx="0"/>
            </p:cNvCxnSpPr>
            <p:nvPr/>
          </p:nvCxnSpPr>
          <p:spPr>
            <a:xfrm flipV="1">
              <a:off x="9029180" y="1290727"/>
              <a:ext cx="791096" cy="1047694"/>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C572324-38F8-4A44-8F2E-73EFE4BA6D0F}"/>
                    </a:ext>
                  </a:extLst>
                </p:cNvPr>
                <p:cNvSpPr txBox="1"/>
                <p:nvPr/>
              </p:nvSpPr>
              <p:spPr>
                <a:xfrm>
                  <a:off x="10969289" y="2379186"/>
                  <a:ext cx="4330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𝑠</m:t>
                            </m:r>
                          </m:e>
                          <m:sub>
                            <m:r>
                              <a:rPr lang="en-US" sz="3000" b="0" i="1" smtClean="0">
                                <a:latin typeface="Cambria Math" panose="02040503050406030204" pitchFamily="18" charset="0"/>
                              </a:rPr>
                              <m:t>2</m:t>
                            </m:r>
                          </m:sub>
                        </m:sSub>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53" name="TextBox 52">
                  <a:extLst>
                    <a:ext uri="{FF2B5EF4-FFF2-40B4-BE49-F238E27FC236}">
                      <a16:creationId xmlns:a16="http://schemas.microsoft.com/office/drawing/2014/main" id="{9C572324-38F8-4A44-8F2E-73EFE4BA6D0F}"/>
                    </a:ext>
                  </a:extLst>
                </p:cNvPr>
                <p:cNvSpPr txBox="1">
                  <a:spLocks noRot="1" noChangeAspect="1" noMove="1" noResize="1" noEditPoints="1" noAdjustHandles="1" noChangeArrowheads="1" noChangeShapeType="1" noTextEdit="1"/>
                </p:cNvSpPr>
                <p:nvPr/>
              </p:nvSpPr>
              <p:spPr>
                <a:xfrm>
                  <a:off x="10969289" y="2379186"/>
                  <a:ext cx="433003"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B87FEEC-E552-4CD1-A4E4-04D21B0F713D}"/>
                    </a:ext>
                  </a:extLst>
                </p:cNvPr>
                <p:cNvSpPr txBox="1"/>
                <p:nvPr/>
              </p:nvSpPr>
              <p:spPr>
                <a:xfrm>
                  <a:off x="8817134" y="2323269"/>
                  <a:ext cx="42409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𝑠</m:t>
                            </m:r>
                          </m:e>
                          <m:sub>
                            <m:r>
                              <a:rPr lang="en-US" sz="3000" b="0" i="1" smtClean="0">
                                <a:latin typeface="Cambria Math" panose="02040503050406030204" pitchFamily="18" charset="0"/>
                              </a:rPr>
                              <m:t>1</m:t>
                            </m:r>
                          </m:sub>
                        </m:sSub>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54" name="TextBox 53">
                  <a:extLst>
                    <a:ext uri="{FF2B5EF4-FFF2-40B4-BE49-F238E27FC236}">
                      <a16:creationId xmlns:a16="http://schemas.microsoft.com/office/drawing/2014/main" id="{9B87FEEC-E552-4CD1-A4E4-04D21B0F713D}"/>
                    </a:ext>
                  </a:extLst>
                </p:cNvPr>
                <p:cNvSpPr txBox="1">
                  <a:spLocks noRot="1" noChangeAspect="1" noMove="1" noResize="1" noEditPoints="1" noAdjustHandles="1" noChangeArrowheads="1" noChangeShapeType="1" noTextEdit="1"/>
                </p:cNvSpPr>
                <p:nvPr/>
              </p:nvSpPr>
              <p:spPr>
                <a:xfrm>
                  <a:off x="8817134" y="2323269"/>
                  <a:ext cx="424090" cy="461665"/>
                </a:xfrm>
                <a:prstGeom prst="rect">
                  <a:avLst/>
                </a:prstGeom>
                <a:blipFill>
                  <a:blip r:embed="rId3"/>
                  <a:stretch>
                    <a:fillRect/>
                  </a:stretch>
                </a:blipFill>
              </p:spPr>
              <p:txBody>
                <a:bodyPr/>
                <a:lstStyle/>
                <a:p>
                  <a:r>
                    <a:rPr lang="en-US">
                      <a:noFill/>
                    </a:rPr>
                    <a:t> </a:t>
                  </a:r>
                </a:p>
              </p:txBody>
            </p:sp>
          </mc:Fallback>
        </mc:AlternateContent>
      </p:grpSp>
      <p:sp>
        <p:nvSpPr>
          <p:cNvPr id="55" name="Rectangle 54">
            <a:extLst>
              <a:ext uri="{FF2B5EF4-FFF2-40B4-BE49-F238E27FC236}">
                <a16:creationId xmlns:a16="http://schemas.microsoft.com/office/drawing/2014/main" id="{CD724A36-31F1-49A7-89A0-46E5E73CEE97}"/>
              </a:ext>
            </a:extLst>
          </p:cNvPr>
          <p:cNvSpPr/>
          <p:nvPr/>
        </p:nvSpPr>
        <p:spPr>
          <a:xfrm>
            <a:off x="5116241" y="3632739"/>
            <a:ext cx="80021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Paper</a:t>
            </a:r>
            <a:endParaRPr lang="en-US" dirty="0"/>
          </a:p>
        </p:txBody>
      </p:sp>
      <p:sp>
        <p:nvSpPr>
          <p:cNvPr id="56" name="Rectangle 55">
            <a:extLst>
              <a:ext uri="{FF2B5EF4-FFF2-40B4-BE49-F238E27FC236}">
                <a16:creationId xmlns:a16="http://schemas.microsoft.com/office/drawing/2014/main" id="{D1181FA0-636E-4B98-8B93-9DEF7EC87994}"/>
              </a:ext>
            </a:extLst>
          </p:cNvPr>
          <p:cNvSpPr/>
          <p:nvPr/>
        </p:nvSpPr>
        <p:spPr>
          <a:xfrm>
            <a:off x="4062329" y="6183619"/>
            <a:ext cx="86433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Author</a:t>
            </a:r>
            <a:endParaRPr lang="en-US" dirty="0"/>
          </a:p>
        </p:txBody>
      </p:sp>
      <p:sp>
        <p:nvSpPr>
          <p:cNvPr id="57" name="Rectangle 56">
            <a:extLst>
              <a:ext uri="{FF2B5EF4-FFF2-40B4-BE49-F238E27FC236}">
                <a16:creationId xmlns:a16="http://schemas.microsoft.com/office/drawing/2014/main" id="{6B40C71C-1F68-42D6-8C12-C07C3D826F35}"/>
              </a:ext>
            </a:extLst>
          </p:cNvPr>
          <p:cNvSpPr/>
          <p:nvPr/>
        </p:nvSpPr>
        <p:spPr>
          <a:xfrm>
            <a:off x="6285231" y="6172039"/>
            <a:ext cx="80021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Paper</a:t>
            </a:r>
            <a:endParaRPr lang="en-US" dirty="0"/>
          </a:p>
        </p:txBody>
      </p:sp>
      <p:sp>
        <p:nvSpPr>
          <p:cNvPr id="58" name="TextBox 57">
            <a:extLst>
              <a:ext uri="{FF2B5EF4-FFF2-40B4-BE49-F238E27FC236}">
                <a16:creationId xmlns:a16="http://schemas.microsoft.com/office/drawing/2014/main" id="{BC4DFC9D-2F42-4E0A-97B5-35872081BC7A}"/>
              </a:ext>
            </a:extLst>
          </p:cNvPr>
          <p:cNvSpPr txBox="1"/>
          <p:nvPr/>
        </p:nvSpPr>
        <p:spPr>
          <a:xfrm>
            <a:off x="6220936" y="4754877"/>
            <a:ext cx="548227" cy="369332"/>
          </a:xfrm>
          <a:prstGeom prst="rect">
            <a:avLst/>
          </a:prstGeom>
          <a:noFill/>
        </p:spPr>
        <p:txBody>
          <a:bodyPr wrap="none" lIns="0" tIns="0" rIns="0" bIns="0" rtlCol="0">
            <a:spAutoFit/>
          </a:bodyPr>
          <a:lstStyle/>
          <a:p>
            <a:r>
              <a:rPr lang="en-US" sz="2400" dirty="0">
                <a:solidFill>
                  <a:schemeClr val="accent5">
                    <a:lumMod val="50000"/>
                  </a:schemeClr>
                </a:solidFill>
                <a:latin typeface="Arial" panose="020B0604020202020204" pitchFamily="34" charset="0"/>
                <a:cs typeface="Arial" panose="020B0604020202020204" pitchFamily="34" charset="0"/>
              </a:rPr>
              <a:t>Cite</a:t>
            </a:r>
          </a:p>
        </p:txBody>
      </p:sp>
      <p:sp>
        <p:nvSpPr>
          <p:cNvPr id="59" name="TextBox 58">
            <a:extLst>
              <a:ext uri="{FF2B5EF4-FFF2-40B4-BE49-F238E27FC236}">
                <a16:creationId xmlns:a16="http://schemas.microsoft.com/office/drawing/2014/main" id="{47D1E57E-DF99-4B9D-BAEB-C01C68640C0A}"/>
              </a:ext>
            </a:extLst>
          </p:cNvPr>
          <p:cNvSpPr txBox="1"/>
          <p:nvPr/>
        </p:nvSpPr>
        <p:spPr>
          <a:xfrm>
            <a:off x="4180600" y="4754877"/>
            <a:ext cx="712567" cy="369332"/>
          </a:xfrm>
          <a:prstGeom prst="rect">
            <a:avLst/>
          </a:prstGeom>
          <a:noFill/>
        </p:spPr>
        <p:txBody>
          <a:bodyPr wrap="none" lIns="0" tIns="0" rIns="0" bIns="0" rtlCol="0">
            <a:spAutoFit/>
          </a:bodyPr>
          <a:lstStyle/>
          <a:p>
            <a:r>
              <a:rPr lang="en-US" altLang="zh-CN" sz="2400" dirty="0">
                <a:solidFill>
                  <a:schemeClr val="accent2">
                    <a:lumMod val="75000"/>
                  </a:schemeClr>
                </a:solidFill>
                <a:latin typeface="Arial" panose="020B0604020202020204" pitchFamily="34" charset="0"/>
                <a:cs typeface="Arial" panose="020B0604020202020204" pitchFamily="34" charset="0"/>
              </a:rPr>
              <a:t>W</a:t>
            </a:r>
            <a:r>
              <a:rPr lang="en-US" sz="2400" dirty="0">
                <a:solidFill>
                  <a:schemeClr val="accent2">
                    <a:lumMod val="75000"/>
                  </a:schemeClr>
                </a:solidFill>
                <a:latin typeface="Arial" panose="020B0604020202020204" pitchFamily="34" charset="0"/>
                <a:cs typeface="Arial" panose="020B0604020202020204" pitchFamily="34" charset="0"/>
              </a:rPr>
              <a:t>rite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608CECB-CDC8-49C1-93BA-EADC41B1BCE6}"/>
                  </a:ext>
                </a:extLst>
              </p:cNvPr>
              <p:cNvSpPr txBox="1"/>
              <p:nvPr/>
            </p:nvSpPr>
            <p:spPr>
              <a:xfrm>
                <a:off x="5409417" y="4063387"/>
                <a:ext cx="24820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𝑡</m:t>
                      </m:r>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20" name="TextBox 19">
                <a:extLst>
                  <a:ext uri="{FF2B5EF4-FFF2-40B4-BE49-F238E27FC236}">
                    <a16:creationId xmlns:a16="http://schemas.microsoft.com/office/drawing/2014/main" id="{E608CECB-CDC8-49C1-93BA-EADC41B1BCE6}"/>
                  </a:ext>
                </a:extLst>
              </p:cNvPr>
              <p:cNvSpPr txBox="1">
                <a:spLocks noRot="1" noChangeAspect="1" noMove="1" noResize="1" noEditPoints="1" noAdjustHandles="1" noChangeArrowheads="1" noChangeShapeType="1" noTextEdit="1"/>
              </p:cNvSpPr>
              <p:nvPr/>
            </p:nvSpPr>
            <p:spPr>
              <a:xfrm>
                <a:off x="5409417" y="4063387"/>
                <a:ext cx="248209" cy="46166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66416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Straight Arrow Connector 70">
            <a:extLst>
              <a:ext uri="{FF2B5EF4-FFF2-40B4-BE49-F238E27FC236}">
                <a16:creationId xmlns:a16="http://schemas.microsoft.com/office/drawing/2014/main" id="{6F88D85B-3324-4070-ADB8-7A8636D73903}"/>
              </a:ext>
            </a:extLst>
          </p:cNvPr>
          <p:cNvCxnSpPr>
            <a:cxnSpLocks/>
          </p:cNvCxnSpPr>
          <p:nvPr/>
        </p:nvCxnSpPr>
        <p:spPr>
          <a:xfrm>
            <a:off x="9612764" y="3832112"/>
            <a:ext cx="747131" cy="0"/>
          </a:xfrm>
          <a:prstGeom prst="straightConnector1">
            <a:avLst/>
          </a:prstGeom>
          <a:ln w="57150">
            <a:solidFill>
              <a:srgbClr val="2F5597"/>
            </a:solidFill>
            <a:tailEnd type="triangle" w="med" len="med"/>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A34BFFF0-15BE-4D66-9E7C-06AD35BA0B2D}"/>
              </a:ext>
            </a:extLst>
          </p:cNvPr>
          <p:cNvSpPr/>
          <p:nvPr/>
        </p:nvSpPr>
        <p:spPr>
          <a:xfrm>
            <a:off x="8389974" y="3445036"/>
            <a:ext cx="1348263" cy="770121"/>
          </a:xfrm>
          <a:prstGeom prst="rect">
            <a:avLst/>
          </a:prstGeom>
          <a:solidFill>
            <a:schemeClr val="bg1"/>
          </a:solidFill>
          <a:ln w="57150">
            <a:gradFill>
              <a:gsLst>
                <a:gs pos="0">
                  <a:srgbClr val="00B0F0">
                    <a:alpha val="30000"/>
                  </a:srgbClr>
                </a:gs>
                <a:gs pos="43000">
                  <a:srgbClr val="00B0F0">
                    <a:alpha val="30000"/>
                  </a:srgbClr>
                </a:gs>
                <a:gs pos="100000">
                  <a:srgbClr val="2F5597">
                    <a:alpha val="30000"/>
                  </a:srgbClr>
                </a:gs>
                <a:gs pos="53000">
                  <a:schemeClr val="accent1">
                    <a:lumMod val="50000"/>
                    <a:alpha val="30000"/>
                  </a:schemeClr>
                </a:gs>
              </a:gsLst>
              <a:lin ang="16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20F05BA6-7D89-4E42-97D2-0FED75DC4F5A}"/>
              </a:ext>
            </a:extLst>
          </p:cNvPr>
          <p:cNvSpPr/>
          <p:nvPr/>
        </p:nvSpPr>
        <p:spPr>
          <a:xfrm>
            <a:off x="8272597" y="3534834"/>
            <a:ext cx="1348263" cy="770121"/>
          </a:xfrm>
          <a:prstGeom prst="rect">
            <a:avLst/>
          </a:prstGeom>
          <a:solidFill>
            <a:schemeClr val="bg1"/>
          </a:solidFill>
          <a:ln w="57150">
            <a:gradFill>
              <a:gsLst>
                <a:gs pos="0">
                  <a:srgbClr val="00B0F0">
                    <a:alpha val="60000"/>
                  </a:srgbClr>
                </a:gs>
                <a:gs pos="59000">
                  <a:srgbClr val="002060">
                    <a:alpha val="60000"/>
                  </a:srgbClr>
                </a:gs>
                <a:gs pos="49000">
                  <a:srgbClr val="00B0F0">
                    <a:alpha val="60000"/>
                  </a:srgbClr>
                </a:gs>
                <a:gs pos="100000">
                  <a:srgbClr val="002060">
                    <a:alpha val="60000"/>
                  </a:srgbClr>
                </a:gs>
              </a:gsLst>
              <a:lin ang="16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91A62CBC-F60C-4F9A-92B0-D8D9976AFC66}"/>
              </a:ext>
            </a:extLst>
          </p:cNvPr>
          <p:cNvSpPr/>
          <p:nvPr/>
        </p:nvSpPr>
        <p:spPr>
          <a:xfrm>
            <a:off x="8149125" y="3615894"/>
            <a:ext cx="1348263" cy="770121"/>
          </a:xfrm>
          <a:prstGeom prst="rect">
            <a:avLst/>
          </a:prstGeom>
          <a:solidFill>
            <a:schemeClr val="bg1"/>
          </a:solidFill>
          <a:ln w="57150">
            <a:gradFill>
              <a:gsLst>
                <a:gs pos="0">
                  <a:srgbClr val="00B0F0"/>
                </a:gs>
                <a:gs pos="48000">
                  <a:srgbClr val="00B0F0"/>
                </a:gs>
                <a:gs pos="64000">
                  <a:srgbClr val="002060"/>
                </a:gs>
                <a:gs pos="100000">
                  <a:srgbClr val="002060"/>
                </a:gs>
              </a:gsLst>
              <a:lin ang="16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7A150124-0A13-40D3-911A-0E195AA2DFF3}"/>
              </a:ext>
            </a:extLst>
          </p:cNvPr>
          <p:cNvCxnSpPr>
            <a:cxnSpLocks/>
            <a:endCxn id="91" idx="1"/>
          </p:cNvCxnSpPr>
          <p:nvPr/>
        </p:nvCxnSpPr>
        <p:spPr>
          <a:xfrm>
            <a:off x="5624890" y="5862300"/>
            <a:ext cx="2545239" cy="30699"/>
          </a:xfrm>
          <a:prstGeom prst="straightConnector1">
            <a:avLst/>
          </a:prstGeom>
          <a:ln w="57150">
            <a:solidFill>
              <a:srgbClr val="ED7D31"/>
            </a:solidFill>
            <a:tailEnd type="triangle" w="med" len="med"/>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99B1F744-1140-4A12-B6D0-79B13EE9C665}"/>
              </a:ext>
            </a:extLst>
          </p:cNvPr>
          <p:cNvSpPr/>
          <p:nvPr/>
        </p:nvSpPr>
        <p:spPr>
          <a:xfrm rot="5400000">
            <a:off x="4318964" y="4736453"/>
            <a:ext cx="645521" cy="2125954"/>
          </a:xfrm>
          <a:prstGeom prst="rect">
            <a:avLst/>
          </a:prstGeom>
          <a:solidFill>
            <a:schemeClr val="bg1"/>
          </a:solidFill>
          <a:ln w="57150">
            <a:solidFill>
              <a:srgbClr val="ED7D31">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5DCDE67-AA89-4ADA-BAA5-9BB12111CF41}"/>
              </a:ext>
            </a:extLst>
          </p:cNvPr>
          <p:cNvSpPr/>
          <p:nvPr/>
        </p:nvSpPr>
        <p:spPr>
          <a:xfrm rot="5400000">
            <a:off x="4234372" y="4793712"/>
            <a:ext cx="645522" cy="2155054"/>
          </a:xfrm>
          <a:prstGeom prst="rect">
            <a:avLst/>
          </a:prstGeom>
          <a:solidFill>
            <a:schemeClr val="bg1"/>
          </a:solidFill>
          <a:ln w="57150">
            <a:solidFill>
              <a:srgbClr val="ED7D31">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3E64133C-AA94-46D0-BC9E-A6D8AF219DC1}"/>
              </a:ext>
            </a:extLst>
          </p:cNvPr>
          <p:cNvSpPr/>
          <p:nvPr/>
        </p:nvSpPr>
        <p:spPr>
          <a:xfrm rot="5400000">
            <a:off x="4159279" y="4865521"/>
            <a:ext cx="645523" cy="2155054"/>
          </a:xfrm>
          <a:prstGeom prst="rect">
            <a:avLst/>
          </a:prstGeom>
          <a:solidFill>
            <a:schemeClr val="bg1"/>
          </a:solidFill>
          <a:ln w="5715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173D6A93-8F41-44ED-A714-80B0AB227E0B}"/>
              </a:ext>
            </a:extLst>
          </p:cNvPr>
          <p:cNvSpPr/>
          <p:nvPr/>
        </p:nvSpPr>
        <p:spPr>
          <a:xfrm rot="16200000" flipV="1">
            <a:off x="4386629" y="1432989"/>
            <a:ext cx="601638" cy="2068497"/>
          </a:xfrm>
          <a:prstGeom prst="rect">
            <a:avLst/>
          </a:prstGeom>
          <a:solidFill>
            <a:schemeClr val="bg1"/>
          </a:solidFill>
          <a:ln w="57150">
            <a:solidFill>
              <a:schemeClr val="accent1">
                <a:shade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92F9AE12-999A-4788-AD7C-9E2D99A9E5E7}"/>
              </a:ext>
            </a:extLst>
          </p:cNvPr>
          <p:cNvSpPr/>
          <p:nvPr/>
        </p:nvSpPr>
        <p:spPr>
          <a:xfrm rot="16200000" flipV="1">
            <a:off x="4299590" y="1505125"/>
            <a:ext cx="601638" cy="2068499"/>
          </a:xfrm>
          <a:prstGeom prst="rect">
            <a:avLst/>
          </a:prstGeom>
          <a:solidFill>
            <a:schemeClr val="bg1"/>
          </a:solidFill>
          <a:ln w="57150">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2534C3FB-EEF4-4519-BAC4-7F63157CCAC6}"/>
              </a:ext>
            </a:extLst>
          </p:cNvPr>
          <p:cNvSpPr/>
          <p:nvPr/>
        </p:nvSpPr>
        <p:spPr>
          <a:xfrm rot="16200000" flipV="1">
            <a:off x="4213037" y="1581103"/>
            <a:ext cx="601638" cy="2068498"/>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a:extLst>
              <a:ext uri="{FF2B5EF4-FFF2-40B4-BE49-F238E27FC236}">
                <a16:creationId xmlns:a16="http://schemas.microsoft.com/office/drawing/2014/main" id="{0F37260B-1C18-4577-B80D-FE9BA1A1D967}"/>
              </a:ext>
            </a:extLst>
          </p:cNvPr>
          <p:cNvCxnSpPr>
            <a:cxnSpLocks/>
          </p:cNvCxnSpPr>
          <p:nvPr/>
        </p:nvCxnSpPr>
        <p:spPr>
          <a:xfrm>
            <a:off x="9555788" y="5749459"/>
            <a:ext cx="804107" cy="0"/>
          </a:xfrm>
          <a:prstGeom prst="straightConnector1">
            <a:avLst/>
          </a:prstGeom>
          <a:ln w="57150">
            <a:solidFill>
              <a:srgbClr val="2F5597"/>
            </a:solidFill>
            <a:tailEnd type="triangle" w="med" len="med"/>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CD87F29C-70A6-48A3-9F6C-35301B8176F5}"/>
              </a:ext>
            </a:extLst>
          </p:cNvPr>
          <p:cNvSpPr/>
          <p:nvPr/>
        </p:nvSpPr>
        <p:spPr>
          <a:xfrm>
            <a:off x="8410978" y="5344749"/>
            <a:ext cx="1291034" cy="754783"/>
          </a:xfrm>
          <a:prstGeom prst="rect">
            <a:avLst/>
          </a:prstGeom>
          <a:solidFill>
            <a:schemeClr val="bg1"/>
          </a:solidFill>
          <a:ln w="57150">
            <a:gradFill>
              <a:gsLst>
                <a:gs pos="0">
                  <a:srgbClr val="ED7D31">
                    <a:alpha val="30000"/>
                  </a:srgbClr>
                </a:gs>
                <a:gs pos="43000">
                  <a:srgbClr val="ED7D31">
                    <a:alpha val="30000"/>
                  </a:srgbClr>
                </a:gs>
                <a:gs pos="100000">
                  <a:srgbClr val="2F5597">
                    <a:alpha val="30000"/>
                  </a:srgbClr>
                </a:gs>
                <a:gs pos="53000">
                  <a:schemeClr val="accent1">
                    <a:lumMod val="50000"/>
                    <a:alpha val="30000"/>
                  </a:schemeClr>
                </a:gs>
              </a:gsLst>
              <a:lin ang="16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4B31D027-92F7-40BC-A52F-8E12331E3B09}"/>
              </a:ext>
            </a:extLst>
          </p:cNvPr>
          <p:cNvSpPr/>
          <p:nvPr/>
        </p:nvSpPr>
        <p:spPr>
          <a:xfrm>
            <a:off x="8293601" y="5420476"/>
            <a:ext cx="1291034" cy="754783"/>
          </a:xfrm>
          <a:prstGeom prst="rect">
            <a:avLst/>
          </a:prstGeom>
          <a:solidFill>
            <a:schemeClr val="bg1"/>
          </a:solidFill>
          <a:ln w="57150">
            <a:gradFill>
              <a:gsLst>
                <a:gs pos="0">
                  <a:srgbClr val="ED7D31">
                    <a:alpha val="60000"/>
                  </a:srgbClr>
                </a:gs>
                <a:gs pos="59000">
                  <a:srgbClr val="002060">
                    <a:alpha val="60000"/>
                  </a:srgbClr>
                </a:gs>
                <a:gs pos="49000">
                  <a:srgbClr val="ED7D31">
                    <a:alpha val="60000"/>
                  </a:srgbClr>
                </a:gs>
                <a:gs pos="100000">
                  <a:srgbClr val="002060">
                    <a:alpha val="60000"/>
                  </a:srgbClr>
                </a:gs>
              </a:gsLst>
              <a:lin ang="16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E1399E2A-1253-40EB-83CE-9D02A2E25D39}"/>
              </a:ext>
            </a:extLst>
          </p:cNvPr>
          <p:cNvSpPr/>
          <p:nvPr/>
        </p:nvSpPr>
        <p:spPr>
          <a:xfrm>
            <a:off x="8170129" y="5515607"/>
            <a:ext cx="1291034" cy="754783"/>
          </a:xfrm>
          <a:prstGeom prst="rect">
            <a:avLst/>
          </a:prstGeom>
          <a:solidFill>
            <a:schemeClr val="bg1"/>
          </a:solidFill>
          <a:ln w="57150">
            <a:gradFill>
              <a:gsLst>
                <a:gs pos="0">
                  <a:srgbClr val="ED7D31"/>
                </a:gs>
                <a:gs pos="48000">
                  <a:srgbClr val="ED7D31"/>
                </a:gs>
                <a:gs pos="64000">
                  <a:srgbClr val="002060"/>
                </a:gs>
                <a:gs pos="100000">
                  <a:srgbClr val="002060"/>
                </a:gs>
              </a:gsLst>
              <a:lin ang="16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82F9BEA3-FC37-415B-9298-19D28C8326A2}"/>
              </a:ext>
            </a:extLst>
          </p:cNvPr>
          <p:cNvSpPr txBox="1"/>
          <p:nvPr/>
        </p:nvSpPr>
        <p:spPr>
          <a:xfrm>
            <a:off x="8754296" y="4428806"/>
            <a:ext cx="801492" cy="646331"/>
          </a:xfrm>
          <a:prstGeom prst="rect">
            <a:avLst/>
          </a:prstGeom>
          <a:noFill/>
        </p:spPr>
        <p:txBody>
          <a:bodyPr wrap="square" rtlCol="0">
            <a:spAutoFit/>
          </a:bodyPr>
          <a:lstStyle/>
          <a:p>
            <a:r>
              <a:rPr lang="en-US" sz="3600" dirty="0"/>
              <a:t>…</a:t>
            </a:r>
          </a:p>
        </p:txBody>
      </p:sp>
      <p:cxnSp>
        <p:nvCxnSpPr>
          <p:cNvPr id="99" name="Straight Arrow Connector 98">
            <a:extLst>
              <a:ext uri="{FF2B5EF4-FFF2-40B4-BE49-F238E27FC236}">
                <a16:creationId xmlns:a16="http://schemas.microsoft.com/office/drawing/2014/main" id="{1B824705-C7EF-4BA2-BF4F-2612FD550F4F}"/>
              </a:ext>
            </a:extLst>
          </p:cNvPr>
          <p:cNvCxnSpPr>
            <a:cxnSpLocks/>
          </p:cNvCxnSpPr>
          <p:nvPr/>
        </p:nvCxnSpPr>
        <p:spPr>
          <a:xfrm>
            <a:off x="5561829" y="4188954"/>
            <a:ext cx="2573647" cy="0"/>
          </a:xfrm>
          <a:prstGeom prst="straightConnector1">
            <a:avLst/>
          </a:prstGeom>
          <a:ln w="5715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7E2E62C-06C1-400A-B592-2A967F022DF3}"/>
              </a:ext>
            </a:extLst>
          </p:cNvPr>
          <p:cNvSpPr txBox="1"/>
          <p:nvPr/>
        </p:nvSpPr>
        <p:spPr>
          <a:xfrm>
            <a:off x="3987936" y="4724857"/>
            <a:ext cx="1070004" cy="646331"/>
          </a:xfrm>
          <a:prstGeom prst="rect">
            <a:avLst/>
          </a:prstGeom>
          <a:noFill/>
        </p:spPr>
        <p:txBody>
          <a:bodyPr wrap="square" rtlCol="0">
            <a:spAutoFit/>
          </a:bodyPr>
          <a:lstStyle/>
          <a:p>
            <a:r>
              <a:rPr lang="en-US" sz="3600" dirty="0"/>
              <a:t>…</a:t>
            </a:r>
          </a:p>
        </p:txBody>
      </p:sp>
      <p:sp>
        <p:nvSpPr>
          <p:cNvPr id="101" name="Rectangle 100">
            <a:extLst>
              <a:ext uri="{FF2B5EF4-FFF2-40B4-BE49-F238E27FC236}">
                <a16:creationId xmlns:a16="http://schemas.microsoft.com/office/drawing/2014/main" id="{B94C74AF-0406-4CDD-84C4-B3674FAC0634}"/>
              </a:ext>
            </a:extLst>
          </p:cNvPr>
          <p:cNvSpPr/>
          <p:nvPr/>
        </p:nvSpPr>
        <p:spPr>
          <a:xfrm rot="5400000">
            <a:off x="4375262" y="3072191"/>
            <a:ext cx="627955" cy="2081083"/>
          </a:xfrm>
          <a:prstGeom prst="rect">
            <a:avLst/>
          </a:prstGeom>
          <a:solidFill>
            <a:schemeClr val="bg1"/>
          </a:solidFill>
          <a:ln w="57150">
            <a:solidFill>
              <a:srgbClr val="00B0F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35A61539-1CF8-42AA-A701-4BC8A233CEAE}"/>
              </a:ext>
            </a:extLst>
          </p:cNvPr>
          <p:cNvSpPr/>
          <p:nvPr/>
        </p:nvSpPr>
        <p:spPr>
          <a:xfrm rot="5400000">
            <a:off x="4294701" y="3143999"/>
            <a:ext cx="627955" cy="2081083"/>
          </a:xfrm>
          <a:prstGeom prst="rect">
            <a:avLst/>
          </a:prstGeom>
          <a:solidFill>
            <a:schemeClr val="bg1"/>
          </a:solidFill>
          <a:ln w="57150">
            <a:solidFill>
              <a:srgbClr val="00B0F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8BD44734-43FB-463F-A338-E65360D12E0A}"/>
              </a:ext>
            </a:extLst>
          </p:cNvPr>
          <p:cNvSpPr/>
          <p:nvPr/>
        </p:nvSpPr>
        <p:spPr>
          <a:xfrm rot="5400000">
            <a:off x="4205851" y="3215807"/>
            <a:ext cx="627955" cy="2081083"/>
          </a:xfrm>
          <a:prstGeom prst="rect">
            <a:avLst/>
          </a:prstGeom>
          <a:solidFill>
            <a:schemeClr val="bg1"/>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1C4C4"/>
              </a:solidFill>
            </a:endParaRP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73B99F46-61C1-4549-9CD0-2B01B00A3EB0}"/>
                  </a:ext>
                </a:extLst>
              </p:cNvPr>
              <p:cNvSpPr txBox="1"/>
              <p:nvPr/>
            </p:nvSpPr>
            <p:spPr>
              <a:xfrm>
                <a:off x="8135476" y="3692783"/>
                <a:ext cx="1375559" cy="5494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dirty="0" smtClean="0">
                              <a:latin typeface="Cambria Math" panose="02040503050406030204" pitchFamily="18" charset="0"/>
                            </a:rPr>
                          </m:ctrlPr>
                        </m:sSubSupPr>
                        <m:e>
                          <m:r>
                            <a:rPr lang="en-US" sz="2800" b="1" i="1" dirty="0" smtClean="0">
                              <a:latin typeface="Cambria Math" panose="02040503050406030204" pitchFamily="18" charset="0"/>
                            </a:rPr>
                            <m:t>𝑾</m:t>
                          </m:r>
                        </m:e>
                        <m:sub>
                          <m:r>
                            <a:rPr lang="en-US" sz="2800" b="0" i="1" dirty="0" smtClean="0">
                              <a:latin typeface="Cambria Math" panose="02040503050406030204" pitchFamily="18" charset="0"/>
                            </a:rPr>
                            <m:t>𝐶𝑖𝑡𝑒</m:t>
                          </m:r>
                        </m:sub>
                        <m:sup>
                          <m:r>
                            <a:rPr lang="en-US" sz="2800" b="0" i="1" dirty="0" smtClean="0">
                              <a:latin typeface="Cambria Math" panose="02040503050406030204" pitchFamily="18" charset="0"/>
                            </a:rPr>
                            <m:t>𝐴𝑇𝑇</m:t>
                          </m:r>
                        </m:sup>
                      </m:sSubSup>
                    </m:oMath>
                  </m:oMathPara>
                </a14:m>
                <a:endParaRPr lang="en-US" sz="2800" baseline="-25000" dirty="0"/>
              </a:p>
            </p:txBody>
          </p:sp>
        </mc:Choice>
        <mc:Fallback xmlns="">
          <p:sp>
            <p:nvSpPr>
              <p:cNvPr id="104" name="TextBox 103">
                <a:extLst>
                  <a:ext uri="{FF2B5EF4-FFF2-40B4-BE49-F238E27FC236}">
                    <a16:creationId xmlns:a16="http://schemas.microsoft.com/office/drawing/2014/main" id="{73B99F46-61C1-4549-9CD0-2B01B00A3EB0}"/>
                  </a:ext>
                </a:extLst>
              </p:cNvPr>
              <p:cNvSpPr txBox="1">
                <a:spLocks noRot="1" noChangeAspect="1" noMove="1" noResize="1" noEditPoints="1" noAdjustHandles="1" noChangeArrowheads="1" noChangeShapeType="1" noTextEdit="1"/>
              </p:cNvSpPr>
              <p:nvPr/>
            </p:nvSpPr>
            <p:spPr>
              <a:xfrm>
                <a:off x="8135476" y="3692783"/>
                <a:ext cx="1375559" cy="54944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3950044F-EBC4-4AB7-9599-43826A3F1D5F}"/>
                  </a:ext>
                </a:extLst>
              </p:cNvPr>
              <p:cNvSpPr txBox="1"/>
              <p:nvPr/>
            </p:nvSpPr>
            <p:spPr>
              <a:xfrm>
                <a:off x="8185672" y="5556868"/>
                <a:ext cx="1317172" cy="548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dirty="0" smtClean="0">
                              <a:latin typeface="Cambria Math" panose="02040503050406030204" pitchFamily="18" charset="0"/>
                            </a:rPr>
                          </m:ctrlPr>
                        </m:sSubSupPr>
                        <m:e>
                          <m:r>
                            <a:rPr lang="en-US" sz="2800" b="1" i="1" dirty="0" smtClean="0">
                              <a:latin typeface="Cambria Math" panose="02040503050406030204" pitchFamily="18" charset="0"/>
                            </a:rPr>
                            <m:t>𝑾</m:t>
                          </m:r>
                        </m:e>
                        <m:sub>
                          <m:r>
                            <a:rPr lang="en-US" sz="2800" b="0" i="1" dirty="0" smtClean="0">
                              <a:latin typeface="Cambria Math" panose="02040503050406030204" pitchFamily="18" charset="0"/>
                            </a:rPr>
                            <m:t>𝑊𝑟𝑖𝑡𝑒</m:t>
                          </m:r>
                        </m:sub>
                        <m:sup>
                          <m:r>
                            <a:rPr lang="en-US" sz="2800" b="0" i="1" dirty="0" smtClean="0">
                              <a:latin typeface="Cambria Math" panose="02040503050406030204" pitchFamily="18" charset="0"/>
                            </a:rPr>
                            <m:t>𝐴𝑇𝑇</m:t>
                          </m:r>
                        </m:sup>
                      </m:sSubSup>
                    </m:oMath>
                  </m:oMathPara>
                </a14:m>
                <a:endParaRPr lang="en-US" sz="2800" baseline="-25000" dirty="0"/>
              </a:p>
            </p:txBody>
          </p:sp>
        </mc:Choice>
        <mc:Fallback xmlns="">
          <p:sp>
            <p:nvSpPr>
              <p:cNvPr id="125" name="TextBox 124">
                <a:extLst>
                  <a:ext uri="{FF2B5EF4-FFF2-40B4-BE49-F238E27FC236}">
                    <a16:creationId xmlns:a16="http://schemas.microsoft.com/office/drawing/2014/main" id="{3950044F-EBC4-4AB7-9599-43826A3F1D5F}"/>
                  </a:ext>
                </a:extLst>
              </p:cNvPr>
              <p:cNvSpPr txBox="1">
                <a:spLocks noRot="1" noChangeAspect="1" noMove="1" noResize="1" noEditPoints="1" noAdjustHandles="1" noChangeArrowheads="1" noChangeShapeType="1" noTextEdit="1"/>
              </p:cNvSpPr>
              <p:nvPr/>
            </p:nvSpPr>
            <p:spPr>
              <a:xfrm>
                <a:off x="8185672" y="5556868"/>
                <a:ext cx="1317172" cy="5489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17035518-163C-451B-B775-710F5FA5C78F}"/>
                  </a:ext>
                </a:extLst>
              </p:cNvPr>
              <p:cNvSpPr txBox="1"/>
              <p:nvPr/>
            </p:nvSpPr>
            <p:spPr>
              <a:xfrm>
                <a:off x="3595915" y="2379541"/>
                <a:ext cx="1842603" cy="397866"/>
              </a:xfrm>
              <a:prstGeom prst="rect">
                <a:avLst/>
              </a:prstGeom>
              <a:noFill/>
            </p:spPr>
            <p:txBody>
              <a:bodyPr wrap="square" lIns="0" tIns="0" rIns="0" bIns="0" rtlCol="0">
                <a:spAutoFit/>
              </a:bodyPr>
              <a:lstStyle/>
              <a:p>
                <a:r>
                  <a:rPr lang="en-US" sz="2400" b="0" dirty="0"/>
                  <a:t>Q-</a:t>
                </a:r>
                <a14:m>
                  <m:oMath xmlns:m="http://schemas.openxmlformats.org/officeDocument/2006/math">
                    <m:r>
                      <m:rPr>
                        <m:sty m:val="p"/>
                      </m:rPr>
                      <a:rPr lang="en-US" sz="2400" b="0" i="0" smtClean="0">
                        <a:latin typeface="Cambria Math" panose="02040503050406030204" pitchFamily="18" charset="0"/>
                      </a:rPr>
                      <m:t>Linea</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r</m:t>
                        </m:r>
                      </m:e>
                      <m:sub>
                        <m:r>
                          <a:rPr lang="en-US" sz="2400" b="0" i="1" smtClean="0">
                            <a:latin typeface="Cambria Math" panose="02040503050406030204" pitchFamily="18" charset="0"/>
                          </a:rPr>
                          <m:t>𝑃𝑎𝑝𝑒𝑟</m:t>
                        </m:r>
                      </m:sub>
                    </m:sSub>
                  </m:oMath>
                </a14:m>
                <a:endParaRPr lang="en-US" sz="2400" dirty="0"/>
              </a:p>
            </p:txBody>
          </p:sp>
        </mc:Choice>
        <mc:Fallback xmlns="">
          <p:sp>
            <p:nvSpPr>
              <p:cNvPr id="126" name="TextBox 125">
                <a:extLst>
                  <a:ext uri="{FF2B5EF4-FFF2-40B4-BE49-F238E27FC236}">
                    <a16:creationId xmlns:a16="http://schemas.microsoft.com/office/drawing/2014/main" id="{17035518-163C-451B-B775-710F5FA5C78F}"/>
                  </a:ext>
                </a:extLst>
              </p:cNvPr>
              <p:cNvSpPr txBox="1">
                <a:spLocks noRot="1" noChangeAspect="1" noMove="1" noResize="1" noEditPoints="1" noAdjustHandles="1" noChangeArrowheads="1" noChangeShapeType="1" noTextEdit="1"/>
              </p:cNvSpPr>
              <p:nvPr/>
            </p:nvSpPr>
            <p:spPr>
              <a:xfrm>
                <a:off x="3595915" y="2379541"/>
                <a:ext cx="1842603" cy="397866"/>
              </a:xfrm>
              <a:prstGeom prst="rect">
                <a:avLst/>
              </a:prstGeom>
              <a:blipFill>
                <a:blip r:embed="rId4"/>
                <a:stretch>
                  <a:fillRect l="-10265" t="-21212" r="-3311" b="-393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BC3BCD-941F-4AC4-9D83-9309874FB72E}"/>
                  </a:ext>
                </a:extLst>
              </p:cNvPr>
              <p:cNvSpPr txBox="1"/>
              <p:nvPr/>
            </p:nvSpPr>
            <p:spPr>
              <a:xfrm>
                <a:off x="3566159" y="4026016"/>
                <a:ext cx="1946462" cy="397866"/>
              </a:xfrm>
              <a:prstGeom prst="rect">
                <a:avLst/>
              </a:prstGeom>
              <a:noFill/>
            </p:spPr>
            <p:txBody>
              <a:bodyPr wrap="square" lIns="0" tIns="0" rIns="0" bIns="0" rtlCol="0">
                <a:spAutoFit/>
              </a:bodyPr>
              <a:lstStyle/>
              <a:p>
                <a:r>
                  <a:rPr lang="en-US" sz="2400" dirty="0"/>
                  <a:t>K</a:t>
                </a:r>
                <a:r>
                  <a:rPr lang="en-US" sz="2400" b="0" dirty="0"/>
                  <a:t>-</a:t>
                </a:r>
                <a14:m>
                  <m:oMath xmlns:m="http://schemas.openxmlformats.org/officeDocument/2006/math">
                    <m:r>
                      <m:rPr>
                        <m:sty m:val="p"/>
                      </m:rPr>
                      <a:rPr lang="en-US" sz="2400" b="0" i="0" smtClean="0">
                        <a:latin typeface="Cambria Math" panose="02040503050406030204" pitchFamily="18" charset="0"/>
                      </a:rPr>
                      <m:t>Linea</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r</m:t>
                        </m:r>
                      </m:e>
                      <m:sub>
                        <m:r>
                          <a:rPr lang="en-US" sz="2400" b="0" i="1" smtClean="0">
                            <a:latin typeface="Cambria Math" panose="02040503050406030204" pitchFamily="18" charset="0"/>
                          </a:rPr>
                          <m:t>𝑃𝑎𝑝𝑒𝑟</m:t>
                        </m:r>
                      </m:sub>
                    </m:sSub>
                  </m:oMath>
                </a14:m>
                <a:endParaRPr lang="en-US" sz="2400" dirty="0"/>
              </a:p>
            </p:txBody>
          </p:sp>
        </mc:Choice>
        <mc:Fallback xmlns="">
          <p:sp>
            <p:nvSpPr>
              <p:cNvPr id="127" name="TextBox 126">
                <a:extLst>
                  <a:ext uri="{FF2B5EF4-FFF2-40B4-BE49-F238E27FC236}">
                    <a16:creationId xmlns:a16="http://schemas.microsoft.com/office/drawing/2014/main" id="{A0BC3BCD-941F-4AC4-9D83-9309874FB72E}"/>
                  </a:ext>
                </a:extLst>
              </p:cNvPr>
              <p:cNvSpPr txBox="1">
                <a:spLocks noRot="1" noChangeAspect="1" noMove="1" noResize="1" noEditPoints="1" noAdjustHandles="1" noChangeArrowheads="1" noChangeShapeType="1" noTextEdit="1"/>
              </p:cNvSpPr>
              <p:nvPr/>
            </p:nvSpPr>
            <p:spPr>
              <a:xfrm>
                <a:off x="3566159" y="4026016"/>
                <a:ext cx="1946462" cy="397866"/>
              </a:xfrm>
              <a:prstGeom prst="rect">
                <a:avLst/>
              </a:prstGeom>
              <a:blipFill>
                <a:blip r:embed="rId5"/>
                <a:stretch>
                  <a:fillRect l="-9404" t="-21212" b="-393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4A233175-7358-4B52-8EB1-2788CFA44B0E}"/>
                  </a:ext>
                </a:extLst>
              </p:cNvPr>
              <p:cNvSpPr txBox="1"/>
              <p:nvPr/>
            </p:nvSpPr>
            <p:spPr>
              <a:xfrm>
                <a:off x="3496527" y="5790271"/>
                <a:ext cx="2001598" cy="369332"/>
              </a:xfrm>
              <a:prstGeom prst="rect">
                <a:avLst/>
              </a:prstGeom>
              <a:noFill/>
            </p:spPr>
            <p:txBody>
              <a:bodyPr wrap="square" lIns="0" tIns="0" rIns="0" bIns="0" rtlCol="0">
                <a:spAutoFit/>
              </a:bodyPr>
              <a:lstStyle/>
              <a:p>
                <a:r>
                  <a:rPr lang="en-US" sz="2400" dirty="0"/>
                  <a:t>K</a:t>
                </a:r>
                <a:r>
                  <a:rPr lang="en-US" sz="2400" b="0" dirty="0"/>
                  <a:t>-</a:t>
                </a:r>
                <a14:m>
                  <m:oMath xmlns:m="http://schemas.openxmlformats.org/officeDocument/2006/math">
                    <m:r>
                      <m:rPr>
                        <m:sty m:val="p"/>
                      </m:rPr>
                      <a:rPr lang="en-US" sz="2400" b="0" i="0" smtClean="0">
                        <a:latin typeface="Cambria Math" panose="02040503050406030204" pitchFamily="18" charset="0"/>
                      </a:rPr>
                      <m:t>Linea</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r</m:t>
                        </m:r>
                      </m:e>
                      <m:sub>
                        <m:r>
                          <a:rPr lang="en-US" sz="2400" b="0" i="1" smtClean="0">
                            <a:latin typeface="Cambria Math" panose="02040503050406030204" pitchFamily="18" charset="0"/>
                          </a:rPr>
                          <m:t>𝐴𝑢𝑡h𝑜𝑟</m:t>
                        </m:r>
                      </m:sub>
                    </m:sSub>
                  </m:oMath>
                </a14:m>
                <a:endParaRPr lang="en-US" sz="2400" dirty="0"/>
              </a:p>
            </p:txBody>
          </p:sp>
        </mc:Choice>
        <mc:Fallback xmlns="">
          <p:sp>
            <p:nvSpPr>
              <p:cNvPr id="128" name="TextBox 127">
                <a:extLst>
                  <a:ext uri="{FF2B5EF4-FFF2-40B4-BE49-F238E27FC236}">
                    <a16:creationId xmlns:a16="http://schemas.microsoft.com/office/drawing/2014/main" id="{4A233175-7358-4B52-8EB1-2788CFA44B0E}"/>
                  </a:ext>
                </a:extLst>
              </p:cNvPr>
              <p:cNvSpPr txBox="1">
                <a:spLocks noRot="1" noChangeAspect="1" noMove="1" noResize="1" noEditPoints="1" noAdjustHandles="1" noChangeArrowheads="1" noChangeShapeType="1" noTextEdit="1"/>
              </p:cNvSpPr>
              <p:nvPr/>
            </p:nvSpPr>
            <p:spPr>
              <a:xfrm>
                <a:off x="3496527" y="5790271"/>
                <a:ext cx="2001598" cy="369332"/>
              </a:xfrm>
              <a:prstGeom prst="rect">
                <a:avLst/>
              </a:prstGeom>
              <a:blipFill>
                <a:blip r:embed="rId6"/>
                <a:stretch>
                  <a:fillRect l="-9451" t="-26667" b="-50000"/>
                </a:stretch>
              </a:blipFill>
            </p:spPr>
            <p:txBody>
              <a:bodyPr/>
              <a:lstStyle/>
              <a:p>
                <a:r>
                  <a:rPr lang="en-US">
                    <a:noFill/>
                  </a:rPr>
                  <a:t> </a:t>
                </a:r>
              </a:p>
            </p:txBody>
          </p:sp>
        </mc:Fallback>
      </mc:AlternateContent>
      <p:sp>
        <p:nvSpPr>
          <p:cNvPr id="129" name="Freeform: Shape 128">
            <a:extLst>
              <a:ext uri="{FF2B5EF4-FFF2-40B4-BE49-F238E27FC236}">
                <a16:creationId xmlns:a16="http://schemas.microsoft.com/office/drawing/2014/main" id="{5CECDF3F-5E3E-4C56-A0D8-F50DA8C61D4E}"/>
              </a:ext>
            </a:extLst>
          </p:cNvPr>
          <p:cNvSpPr/>
          <p:nvPr/>
        </p:nvSpPr>
        <p:spPr>
          <a:xfrm>
            <a:off x="5704702" y="2610140"/>
            <a:ext cx="2417127" cy="1163649"/>
          </a:xfrm>
          <a:custGeom>
            <a:avLst/>
            <a:gdLst>
              <a:gd name="connsiteX0" fmla="*/ 0 w 4076700"/>
              <a:gd name="connsiteY0" fmla="*/ 0 h 2514600"/>
              <a:gd name="connsiteX1" fmla="*/ 1619250 w 4076700"/>
              <a:gd name="connsiteY1" fmla="*/ 1924050 h 2514600"/>
              <a:gd name="connsiteX2" fmla="*/ 4076700 w 4076700"/>
              <a:gd name="connsiteY2" fmla="*/ 2514600 h 2514600"/>
            </a:gdLst>
            <a:ahLst/>
            <a:cxnLst>
              <a:cxn ang="0">
                <a:pos x="connsiteX0" y="connsiteY0"/>
              </a:cxn>
              <a:cxn ang="0">
                <a:pos x="connsiteX1" y="connsiteY1"/>
              </a:cxn>
              <a:cxn ang="0">
                <a:pos x="connsiteX2" y="connsiteY2"/>
              </a:cxn>
            </a:cxnLst>
            <a:rect l="l" t="t" r="r" b="b"/>
            <a:pathLst>
              <a:path w="4076700" h="2514600">
                <a:moveTo>
                  <a:pt x="0" y="0"/>
                </a:moveTo>
                <a:cubicBezTo>
                  <a:pt x="469900" y="752475"/>
                  <a:pt x="939800" y="1504950"/>
                  <a:pt x="1619250" y="1924050"/>
                </a:cubicBezTo>
                <a:cubicBezTo>
                  <a:pt x="2298700" y="2343150"/>
                  <a:pt x="3187700" y="2428875"/>
                  <a:pt x="4076700" y="2514600"/>
                </a:cubicBezTo>
              </a:path>
            </a:pathLst>
          </a:custGeom>
          <a:noFill/>
          <a:ln w="57150">
            <a:solidFill>
              <a:srgbClr val="2F5597"/>
            </a:solidFill>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129">
            <a:extLst>
              <a:ext uri="{FF2B5EF4-FFF2-40B4-BE49-F238E27FC236}">
                <a16:creationId xmlns:a16="http://schemas.microsoft.com/office/drawing/2014/main" id="{8AC4F406-BA8D-485E-8896-2FE61088042B}"/>
              </a:ext>
            </a:extLst>
          </p:cNvPr>
          <p:cNvSpPr/>
          <p:nvPr/>
        </p:nvSpPr>
        <p:spPr>
          <a:xfrm>
            <a:off x="5671577" y="2610139"/>
            <a:ext cx="2469464" cy="3046305"/>
          </a:xfrm>
          <a:custGeom>
            <a:avLst/>
            <a:gdLst>
              <a:gd name="connsiteX0" fmla="*/ 0 w 4038600"/>
              <a:gd name="connsiteY0" fmla="*/ 0 h 5257800"/>
              <a:gd name="connsiteX1" fmla="*/ 1581150 w 4038600"/>
              <a:gd name="connsiteY1" fmla="*/ 3619500 h 5257800"/>
              <a:gd name="connsiteX2" fmla="*/ 4038600 w 4038600"/>
              <a:gd name="connsiteY2" fmla="*/ 5257800 h 5257800"/>
            </a:gdLst>
            <a:ahLst/>
            <a:cxnLst>
              <a:cxn ang="0">
                <a:pos x="connsiteX0" y="connsiteY0"/>
              </a:cxn>
              <a:cxn ang="0">
                <a:pos x="connsiteX1" y="connsiteY1"/>
              </a:cxn>
              <a:cxn ang="0">
                <a:pos x="connsiteX2" y="connsiteY2"/>
              </a:cxn>
            </a:cxnLst>
            <a:rect l="l" t="t" r="r" b="b"/>
            <a:pathLst>
              <a:path w="4038600" h="5257800">
                <a:moveTo>
                  <a:pt x="0" y="0"/>
                </a:moveTo>
                <a:cubicBezTo>
                  <a:pt x="454025" y="1371600"/>
                  <a:pt x="908050" y="2743200"/>
                  <a:pt x="1581150" y="3619500"/>
                </a:cubicBezTo>
                <a:cubicBezTo>
                  <a:pt x="2254250" y="4495800"/>
                  <a:pt x="3146425" y="4876800"/>
                  <a:pt x="4038600" y="5257800"/>
                </a:cubicBezTo>
              </a:path>
            </a:pathLst>
          </a:custGeom>
          <a:noFill/>
          <a:ln w="57150">
            <a:solidFill>
              <a:srgbClr val="2F5597"/>
            </a:solidFill>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182A452B-C956-4888-86C4-F968D21B1806}"/>
                  </a:ext>
                </a:extLst>
              </p:cNvPr>
              <p:cNvSpPr txBox="1"/>
              <p:nvPr/>
            </p:nvSpPr>
            <p:spPr>
              <a:xfrm>
                <a:off x="6695561" y="3062599"/>
                <a:ext cx="641970" cy="3751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𝑄𝑢𝑒𝑟𝑦</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m:oMathPara>
                </a14:m>
                <a:endParaRPr lang="en-US" sz="2400" dirty="0"/>
              </a:p>
            </p:txBody>
          </p:sp>
        </mc:Choice>
        <mc:Fallback xmlns="">
          <p:sp>
            <p:nvSpPr>
              <p:cNvPr id="131" name="TextBox 130">
                <a:extLst>
                  <a:ext uri="{FF2B5EF4-FFF2-40B4-BE49-F238E27FC236}">
                    <a16:creationId xmlns:a16="http://schemas.microsoft.com/office/drawing/2014/main" id="{182A452B-C956-4888-86C4-F968D21B1806}"/>
                  </a:ext>
                </a:extLst>
              </p:cNvPr>
              <p:cNvSpPr txBox="1">
                <a:spLocks noRot="1" noChangeAspect="1" noMove="1" noResize="1" noEditPoints="1" noAdjustHandles="1" noChangeArrowheads="1" noChangeShapeType="1" noTextEdit="1"/>
              </p:cNvSpPr>
              <p:nvPr/>
            </p:nvSpPr>
            <p:spPr>
              <a:xfrm>
                <a:off x="6695561" y="3062599"/>
                <a:ext cx="641970" cy="375101"/>
              </a:xfrm>
              <a:prstGeom prst="rect">
                <a:avLst/>
              </a:prstGeom>
              <a:blipFill>
                <a:blip r:embed="rId7"/>
                <a:stretch>
                  <a:fillRect l="-21698" r="-107547"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87FBB79E-15FD-4CC7-ADA5-DD77EE4E8F3E}"/>
                  </a:ext>
                </a:extLst>
              </p:cNvPr>
              <p:cNvSpPr txBox="1"/>
              <p:nvPr/>
            </p:nvSpPr>
            <p:spPr>
              <a:xfrm>
                <a:off x="6844564" y="3748542"/>
                <a:ext cx="792272" cy="3751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𝐾𝑒𝑦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oMath>
                  </m:oMathPara>
                </a14:m>
                <a:endParaRPr lang="en-US" sz="2400" dirty="0"/>
              </a:p>
            </p:txBody>
          </p:sp>
        </mc:Choice>
        <mc:Fallback xmlns="">
          <p:sp>
            <p:nvSpPr>
              <p:cNvPr id="132" name="TextBox 131">
                <a:extLst>
                  <a:ext uri="{FF2B5EF4-FFF2-40B4-BE49-F238E27FC236}">
                    <a16:creationId xmlns:a16="http://schemas.microsoft.com/office/drawing/2014/main" id="{87FBB79E-15FD-4CC7-ADA5-DD77EE4E8F3E}"/>
                  </a:ext>
                </a:extLst>
              </p:cNvPr>
              <p:cNvSpPr txBox="1">
                <a:spLocks noRot="1" noChangeAspect="1" noMove="1" noResize="1" noEditPoints="1" noAdjustHandles="1" noChangeArrowheads="1" noChangeShapeType="1" noTextEdit="1"/>
              </p:cNvSpPr>
              <p:nvPr/>
            </p:nvSpPr>
            <p:spPr>
              <a:xfrm>
                <a:off x="6844564" y="3748542"/>
                <a:ext cx="792272" cy="375101"/>
              </a:xfrm>
              <a:prstGeom prst="rect">
                <a:avLst/>
              </a:prstGeom>
              <a:blipFill>
                <a:blip r:embed="rId8"/>
                <a:stretch>
                  <a:fillRect l="-17692" r="-46923" b="-32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1BD930C4-AC75-43A9-BB0F-3926CFEC2120}"/>
                  </a:ext>
                </a:extLst>
              </p:cNvPr>
              <p:cNvSpPr txBox="1"/>
              <p:nvPr/>
            </p:nvSpPr>
            <p:spPr>
              <a:xfrm>
                <a:off x="6845930" y="4604120"/>
                <a:ext cx="641970" cy="3751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𝑄𝑢𝑒𝑟𝑦</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m:oMathPara>
                </a14:m>
                <a:endParaRPr lang="en-US" sz="2400" dirty="0"/>
              </a:p>
            </p:txBody>
          </p:sp>
        </mc:Choice>
        <mc:Fallback xmlns="">
          <p:sp>
            <p:nvSpPr>
              <p:cNvPr id="133" name="TextBox 132">
                <a:extLst>
                  <a:ext uri="{FF2B5EF4-FFF2-40B4-BE49-F238E27FC236}">
                    <a16:creationId xmlns:a16="http://schemas.microsoft.com/office/drawing/2014/main" id="{1BD930C4-AC75-43A9-BB0F-3926CFEC2120}"/>
                  </a:ext>
                </a:extLst>
              </p:cNvPr>
              <p:cNvSpPr txBox="1">
                <a:spLocks noRot="1" noChangeAspect="1" noMove="1" noResize="1" noEditPoints="1" noAdjustHandles="1" noChangeArrowheads="1" noChangeShapeType="1" noTextEdit="1"/>
              </p:cNvSpPr>
              <p:nvPr/>
            </p:nvSpPr>
            <p:spPr>
              <a:xfrm>
                <a:off x="6845930" y="4604120"/>
                <a:ext cx="641970" cy="375101"/>
              </a:xfrm>
              <a:prstGeom prst="rect">
                <a:avLst/>
              </a:prstGeom>
              <a:blipFill>
                <a:blip r:embed="rId9"/>
                <a:stretch>
                  <a:fillRect l="-21905" r="-109524"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F4D31E5A-3EC1-4C74-8BA7-FBEC5DCB530F}"/>
                  </a:ext>
                </a:extLst>
              </p:cNvPr>
              <p:cNvSpPr txBox="1"/>
              <p:nvPr/>
            </p:nvSpPr>
            <p:spPr>
              <a:xfrm>
                <a:off x="6958614" y="5934640"/>
                <a:ext cx="799521" cy="3751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𝐾𝑒𝑦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oMath>
                  </m:oMathPara>
                </a14:m>
                <a:endParaRPr lang="en-US" sz="2400" dirty="0"/>
              </a:p>
            </p:txBody>
          </p:sp>
        </mc:Choice>
        <mc:Fallback xmlns="">
          <p:sp>
            <p:nvSpPr>
              <p:cNvPr id="134" name="TextBox 133">
                <a:extLst>
                  <a:ext uri="{FF2B5EF4-FFF2-40B4-BE49-F238E27FC236}">
                    <a16:creationId xmlns:a16="http://schemas.microsoft.com/office/drawing/2014/main" id="{F4D31E5A-3EC1-4C74-8BA7-FBEC5DCB530F}"/>
                  </a:ext>
                </a:extLst>
              </p:cNvPr>
              <p:cNvSpPr txBox="1">
                <a:spLocks noRot="1" noChangeAspect="1" noMove="1" noResize="1" noEditPoints="1" noAdjustHandles="1" noChangeArrowheads="1" noChangeShapeType="1" noTextEdit="1"/>
              </p:cNvSpPr>
              <p:nvPr/>
            </p:nvSpPr>
            <p:spPr>
              <a:xfrm>
                <a:off x="6958614" y="5934640"/>
                <a:ext cx="799521" cy="375101"/>
              </a:xfrm>
              <a:prstGeom prst="rect">
                <a:avLst/>
              </a:prstGeom>
              <a:blipFill>
                <a:blip r:embed="rId10"/>
                <a:stretch>
                  <a:fillRect l="-17557" r="-46565" b="-32787"/>
                </a:stretch>
              </a:blipFill>
            </p:spPr>
            <p:txBody>
              <a:bodyPr/>
              <a:lstStyle/>
              <a:p>
                <a:r>
                  <a:rPr lang="en-US">
                    <a:noFill/>
                  </a:rPr>
                  <a:t> </a:t>
                </a:r>
              </a:p>
            </p:txBody>
          </p:sp>
        </mc:Fallback>
      </mc:AlternateContent>
      <p:sp>
        <p:nvSpPr>
          <p:cNvPr id="150" name="Rectangle: Rounded Corners 149">
            <a:extLst>
              <a:ext uri="{FF2B5EF4-FFF2-40B4-BE49-F238E27FC236}">
                <a16:creationId xmlns:a16="http://schemas.microsoft.com/office/drawing/2014/main" id="{6498F177-20B6-46DF-A269-2B5912722CC6}"/>
              </a:ext>
            </a:extLst>
          </p:cNvPr>
          <p:cNvSpPr/>
          <p:nvPr/>
        </p:nvSpPr>
        <p:spPr>
          <a:xfrm rot="16200000">
            <a:off x="1442568" y="2369131"/>
            <a:ext cx="516948" cy="495852"/>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sp>
        <p:nvSpPr>
          <p:cNvPr id="152" name="Hexagon 151">
            <a:extLst>
              <a:ext uri="{FF2B5EF4-FFF2-40B4-BE49-F238E27FC236}">
                <a16:creationId xmlns:a16="http://schemas.microsoft.com/office/drawing/2014/main" id="{8A87FF00-65BE-4E98-A345-FBE50E48548C}"/>
              </a:ext>
            </a:extLst>
          </p:cNvPr>
          <p:cNvSpPr/>
          <p:nvPr/>
        </p:nvSpPr>
        <p:spPr>
          <a:xfrm rot="16200000">
            <a:off x="718295" y="5668777"/>
            <a:ext cx="537555" cy="512889"/>
          </a:xfrm>
          <a:prstGeom prst="hexagon">
            <a:avLst/>
          </a:prstGeom>
          <a:solidFill>
            <a:schemeClr val="bg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sp>
        <p:nvSpPr>
          <p:cNvPr id="153" name="Rectangle: Rounded Corners 152">
            <a:extLst>
              <a:ext uri="{FF2B5EF4-FFF2-40B4-BE49-F238E27FC236}">
                <a16:creationId xmlns:a16="http://schemas.microsoft.com/office/drawing/2014/main" id="{042967C3-94EC-4852-83BE-9AEC1833572A}"/>
              </a:ext>
            </a:extLst>
          </p:cNvPr>
          <p:cNvSpPr/>
          <p:nvPr/>
        </p:nvSpPr>
        <p:spPr>
          <a:xfrm rot="16200000">
            <a:off x="2102692" y="4100883"/>
            <a:ext cx="461665" cy="44282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cxnSp>
        <p:nvCxnSpPr>
          <p:cNvPr id="154" name="Straight Arrow Connector 153">
            <a:extLst>
              <a:ext uri="{FF2B5EF4-FFF2-40B4-BE49-F238E27FC236}">
                <a16:creationId xmlns:a16="http://schemas.microsoft.com/office/drawing/2014/main" id="{796B1972-86BE-433E-A9A3-B1D88FA5C219}"/>
              </a:ext>
            </a:extLst>
          </p:cNvPr>
          <p:cNvCxnSpPr>
            <a:cxnSpLocks/>
          </p:cNvCxnSpPr>
          <p:nvPr/>
        </p:nvCxnSpPr>
        <p:spPr>
          <a:xfrm flipH="1" flipV="1">
            <a:off x="1948842" y="2869681"/>
            <a:ext cx="346842" cy="1221782"/>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D0F0E386-C9BF-4C1E-A389-19CDE28F2A19}"/>
              </a:ext>
            </a:extLst>
          </p:cNvPr>
          <p:cNvCxnSpPr>
            <a:cxnSpLocks/>
            <a:stCxn id="152" idx="0"/>
          </p:cNvCxnSpPr>
          <p:nvPr/>
        </p:nvCxnSpPr>
        <p:spPr>
          <a:xfrm flipV="1">
            <a:off x="987073" y="2869681"/>
            <a:ext cx="464584" cy="2786763"/>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142B40A-38D9-4B87-8EB6-BE72E9121D75}"/>
                  </a:ext>
                </a:extLst>
              </p:cNvPr>
              <p:cNvSpPr txBox="1"/>
              <p:nvPr/>
            </p:nvSpPr>
            <p:spPr>
              <a:xfrm>
                <a:off x="2121934" y="4024950"/>
                <a:ext cx="4330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𝑠</m:t>
                          </m:r>
                        </m:e>
                        <m:sub>
                          <m:r>
                            <a:rPr lang="en-US" sz="3000" b="0" i="1" smtClean="0">
                              <a:latin typeface="Cambria Math" panose="02040503050406030204" pitchFamily="18" charset="0"/>
                            </a:rPr>
                            <m:t>2</m:t>
                          </m:r>
                        </m:sub>
                      </m:sSub>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157" name="TextBox 156">
                <a:extLst>
                  <a:ext uri="{FF2B5EF4-FFF2-40B4-BE49-F238E27FC236}">
                    <a16:creationId xmlns:a16="http://schemas.microsoft.com/office/drawing/2014/main" id="{7142B40A-38D9-4B87-8EB6-BE72E9121D75}"/>
                  </a:ext>
                </a:extLst>
              </p:cNvPr>
              <p:cNvSpPr txBox="1">
                <a:spLocks noRot="1" noChangeAspect="1" noMove="1" noResize="1" noEditPoints="1" noAdjustHandles="1" noChangeArrowheads="1" noChangeShapeType="1" noTextEdit="1"/>
              </p:cNvSpPr>
              <p:nvPr/>
            </p:nvSpPr>
            <p:spPr>
              <a:xfrm>
                <a:off x="2121934" y="4024950"/>
                <a:ext cx="433003"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0F70BA36-FD44-4A31-90F4-3161314A602C}"/>
                  </a:ext>
                </a:extLst>
              </p:cNvPr>
              <p:cNvSpPr txBox="1"/>
              <p:nvPr/>
            </p:nvSpPr>
            <p:spPr>
              <a:xfrm>
                <a:off x="775027" y="5641293"/>
                <a:ext cx="42409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𝑠</m:t>
                          </m:r>
                        </m:e>
                        <m:sub>
                          <m:r>
                            <a:rPr lang="en-US" sz="3000" b="0" i="1" smtClean="0">
                              <a:latin typeface="Cambria Math" panose="02040503050406030204" pitchFamily="18" charset="0"/>
                            </a:rPr>
                            <m:t>1</m:t>
                          </m:r>
                        </m:sub>
                      </m:sSub>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158" name="TextBox 157">
                <a:extLst>
                  <a:ext uri="{FF2B5EF4-FFF2-40B4-BE49-F238E27FC236}">
                    <a16:creationId xmlns:a16="http://schemas.microsoft.com/office/drawing/2014/main" id="{0F70BA36-FD44-4A31-90F4-3161314A602C}"/>
                  </a:ext>
                </a:extLst>
              </p:cNvPr>
              <p:cNvSpPr txBox="1">
                <a:spLocks noRot="1" noChangeAspect="1" noMove="1" noResize="1" noEditPoints="1" noAdjustHandles="1" noChangeArrowheads="1" noChangeShapeType="1" noTextEdit="1"/>
              </p:cNvSpPr>
              <p:nvPr/>
            </p:nvSpPr>
            <p:spPr>
              <a:xfrm>
                <a:off x="775027" y="5641293"/>
                <a:ext cx="424090" cy="461665"/>
              </a:xfrm>
              <a:prstGeom prst="rect">
                <a:avLst/>
              </a:prstGeom>
              <a:blipFill>
                <a:blip r:embed="rId12"/>
                <a:stretch>
                  <a:fillRect/>
                </a:stretch>
              </a:blipFill>
            </p:spPr>
            <p:txBody>
              <a:bodyPr/>
              <a:lstStyle/>
              <a:p>
                <a:r>
                  <a:rPr lang="en-US">
                    <a:noFill/>
                  </a:rPr>
                  <a:t> </a:t>
                </a:r>
              </a:p>
            </p:txBody>
          </p:sp>
        </mc:Fallback>
      </mc:AlternateContent>
      <p:sp>
        <p:nvSpPr>
          <p:cNvPr id="159" name="Rectangle 158">
            <a:extLst>
              <a:ext uri="{FF2B5EF4-FFF2-40B4-BE49-F238E27FC236}">
                <a16:creationId xmlns:a16="http://schemas.microsoft.com/office/drawing/2014/main" id="{EC3514A5-B166-42D9-B6B0-1F20CAFA36CC}"/>
              </a:ext>
            </a:extLst>
          </p:cNvPr>
          <p:cNvSpPr/>
          <p:nvPr/>
        </p:nvSpPr>
        <p:spPr>
          <a:xfrm>
            <a:off x="1283761" y="1970709"/>
            <a:ext cx="80021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Paper</a:t>
            </a:r>
            <a:endParaRPr lang="en-US" dirty="0"/>
          </a:p>
        </p:txBody>
      </p:sp>
      <p:sp>
        <p:nvSpPr>
          <p:cNvPr id="160" name="Rectangle 159">
            <a:extLst>
              <a:ext uri="{FF2B5EF4-FFF2-40B4-BE49-F238E27FC236}">
                <a16:creationId xmlns:a16="http://schemas.microsoft.com/office/drawing/2014/main" id="{A51418DD-EC41-466C-A12F-80AF6EC57EA1}"/>
              </a:ext>
            </a:extLst>
          </p:cNvPr>
          <p:cNvSpPr/>
          <p:nvPr/>
        </p:nvSpPr>
        <p:spPr>
          <a:xfrm>
            <a:off x="554902" y="6209150"/>
            <a:ext cx="86433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Author</a:t>
            </a:r>
            <a:endParaRPr lang="en-US" dirty="0"/>
          </a:p>
        </p:txBody>
      </p:sp>
      <p:sp>
        <p:nvSpPr>
          <p:cNvPr id="161" name="Rectangle 160">
            <a:extLst>
              <a:ext uri="{FF2B5EF4-FFF2-40B4-BE49-F238E27FC236}">
                <a16:creationId xmlns:a16="http://schemas.microsoft.com/office/drawing/2014/main" id="{3888E007-5A9C-4C91-8455-63F607B819B9}"/>
              </a:ext>
            </a:extLst>
          </p:cNvPr>
          <p:cNvSpPr/>
          <p:nvPr/>
        </p:nvSpPr>
        <p:spPr>
          <a:xfrm>
            <a:off x="1963406" y="4499551"/>
            <a:ext cx="80021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Paper</a:t>
            </a:r>
            <a:endParaRPr lang="en-US" dirty="0"/>
          </a:p>
        </p:txBody>
      </p:sp>
      <p:sp>
        <p:nvSpPr>
          <p:cNvPr id="162" name="TextBox 161">
            <a:extLst>
              <a:ext uri="{FF2B5EF4-FFF2-40B4-BE49-F238E27FC236}">
                <a16:creationId xmlns:a16="http://schemas.microsoft.com/office/drawing/2014/main" id="{A07C4943-4F67-428C-90A3-575F8816DF12}"/>
              </a:ext>
            </a:extLst>
          </p:cNvPr>
          <p:cNvSpPr txBox="1"/>
          <p:nvPr/>
        </p:nvSpPr>
        <p:spPr>
          <a:xfrm>
            <a:off x="2248769" y="3350168"/>
            <a:ext cx="548227" cy="369332"/>
          </a:xfrm>
          <a:prstGeom prst="rect">
            <a:avLst/>
          </a:prstGeom>
          <a:noFill/>
        </p:spPr>
        <p:txBody>
          <a:bodyPr wrap="none" lIns="0" tIns="0" rIns="0" bIns="0" rtlCol="0">
            <a:spAutoFit/>
          </a:bodyPr>
          <a:lstStyle/>
          <a:p>
            <a:r>
              <a:rPr lang="en-US" sz="2400" dirty="0">
                <a:solidFill>
                  <a:schemeClr val="accent5">
                    <a:lumMod val="50000"/>
                  </a:schemeClr>
                </a:solidFill>
                <a:latin typeface="Arial" panose="020B0604020202020204" pitchFamily="34" charset="0"/>
                <a:cs typeface="Arial" panose="020B0604020202020204" pitchFamily="34" charset="0"/>
              </a:rPr>
              <a:t>Cite</a:t>
            </a:r>
          </a:p>
        </p:txBody>
      </p:sp>
      <p:sp>
        <p:nvSpPr>
          <p:cNvPr id="163" name="TextBox 162">
            <a:extLst>
              <a:ext uri="{FF2B5EF4-FFF2-40B4-BE49-F238E27FC236}">
                <a16:creationId xmlns:a16="http://schemas.microsoft.com/office/drawing/2014/main" id="{FC55F9B2-D4E9-4538-9385-0465A02D81C1}"/>
              </a:ext>
            </a:extLst>
          </p:cNvPr>
          <p:cNvSpPr txBox="1"/>
          <p:nvPr/>
        </p:nvSpPr>
        <p:spPr>
          <a:xfrm>
            <a:off x="523970" y="3372446"/>
            <a:ext cx="712567" cy="369332"/>
          </a:xfrm>
          <a:prstGeom prst="rect">
            <a:avLst/>
          </a:prstGeom>
          <a:noFill/>
        </p:spPr>
        <p:txBody>
          <a:bodyPr wrap="none" lIns="0" tIns="0" rIns="0" bIns="0" rtlCol="0">
            <a:spAutoFit/>
          </a:bodyPr>
          <a:lstStyle/>
          <a:p>
            <a:r>
              <a:rPr lang="en-US" altLang="zh-CN" sz="2400" dirty="0">
                <a:solidFill>
                  <a:schemeClr val="accent2">
                    <a:lumMod val="75000"/>
                  </a:schemeClr>
                </a:solidFill>
                <a:latin typeface="Arial" panose="020B0604020202020204" pitchFamily="34" charset="0"/>
                <a:cs typeface="Arial" panose="020B0604020202020204" pitchFamily="34" charset="0"/>
              </a:rPr>
              <a:t>W</a:t>
            </a:r>
            <a:r>
              <a:rPr lang="en-US" sz="2400" dirty="0">
                <a:solidFill>
                  <a:schemeClr val="accent2">
                    <a:lumMod val="75000"/>
                  </a:schemeClr>
                </a:solidFill>
                <a:latin typeface="Arial" panose="020B0604020202020204" pitchFamily="34" charset="0"/>
                <a:cs typeface="Arial" panose="020B0604020202020204" pitchFamily="34" charset="0"/>
              </a:rPr>
              <a:t>rite</a:t>
            </a:r>
          </a:p>
        </p:txBody>
      </p:sp>
      <p:cxnSp>
        <p:nvCxnSpPr>
          <p:cNvPr id="179" name="Straight Arrow Connector 178">
            <a:extLst>
              <a:ext uri="{FF2B5EF4-FFF2-40B4-BE49-F238E27FC236}">
                <a16:creationId xmlns:a16="http://schemas.microsoft.com/office/drawing/2014/main" id="{0BCF54BE-F9D3-44FA-8F40-B5C3B82B3977}"/>
              </a:ext>
            </a:extLst>
          </p:cNvPr>
          <p:cNvCxnSpPr>
            <a:cxnSpLocks/>
          </p:cNvCxnSpPr>
          <p:nvPr/>
        </p:nvCxnSpPr>
        <p:spPr>
          <a:xfrm flipV="1">
            <a:off x="1252297" y="5912591"/>
            <a:ext cx="2131898" cy="11209"/>
          </a:xfrm>
          <a:prstGeom prst="straightConnector1">
            <a:avLst/>
          </a:prstGeom>
          <a:ln w="57150">
            <a:solidFill>
              <a:srgbClr val="ED7D3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C92DB75F-A791-488F-BC08-524B4252A98A}"/>
              </a:ext>
            </a:extLst>
          </p:cNvPr>
          <p:cNvCxnSpPr>
            <a:cxnSpLocks/>
            <a:stCxn id="157" idx="3"/>
            <a:endCxn id="103" idx="2"/>
          </p:cNvCxnSpPr>
          <p:nvPr/>
        </p:nvCxnSpPr>
        <p:spPr>
          <a:xfrm>
            <a:off x="2554937" y="4255783"/>
            <a:ext cx="924350" cy="566"/>
          </a:xfrm>
          <a:prstGeom prst="straightConnector1">
            <a:avLst/>
          </a:prstGeom>
          <a:ln w="5715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05E1EC23-7D60-4864-AA3B-F4BCF2674AE0}"/>
              </a:ext>
            </a:extLst>
          </p:cNvPr>
          <p:cNvCxnSpPr>
            <a:cxnSpLocks/>
            <a:stCxn id="150" idx="2"/>
            <a:endCxn id="85" idx="2"/>
          </p:cNvCxnSpPr>
          <p:nvPr/>
        </p:nvCxnSpPr>
        <p:spPr>
          <a:xfrm flipV="1">
            <a:off x="1948968" y="2615352"/>
            <a:ext cx="1530639" cy="1705"/>
          </a:xfrm>
          <a:prstGeom prst="straightConnector1">
            <a:avLst/>
          </a:prstGeom>
          <a:ln w="5715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F815E040-8A77-416E-9404-A9BCC0A12B27}"/>
                  </a:ext>
                </a:extLst>
              </p:cNvPr>
              <p:cNvSpPr txBox="1"/>
              <p:nvPr/>
            </p:nvSpPr>
            <p:spPr>
              <a:xfrm>
                <a:off x="10359895" y="3615894"/>
                <a:ext cx="162877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𝐴𝑡𝑡</m:t>
                      </m:r>
                      <m:r>
                        <a:rPr lang="en-US" sz="2400" b="0" i="1" smtClean="0">
                          <a:latin typeface="Cambria Math" panose="02040503050406030204" pitchFamily="18" charset="0"/>
                        </a:rPr>
                        <m:t>[</m:t>
                      </m:r>
                      <m:r>
                        <a:rPr lang="en-US" sz="2400" b="0" i="1" smtClean="0">
                          <a:latin typeface="Cambria Math" panose="02040503050406030204" pitchFamily="18" charset="0"/>
                        </a:rPr>
                        <m:t>𝑠</m:t>
                      </m:r>
                      <m:r>
                        <a:rPr lang="en-US" sz="2400" b="0" i="1" smtClean="0">
                          <a:latin typeface="Cambria Math" panose="02040503050406030204" pitchFamily="18" charset="0"/>
                        </a:rPr>
                        <m:t>1,</m:t>
                      </m:r>
                      <m:r>
                        <a:rPr lang="en-US" sz="2400" b="0" i="1" smtClean="0">
                          <a:latin typeface="Cambria Math" panose="02040503050406030204" pitchFamily="18" charset="0"/>
                        </a:rPr>
                        <m:t>𝑡</m:t>
                      </m:r>
                      <m:r>
                        <a:rPr lang="en-US" sz="2400" b="0" i="1" smtClean="0">
                          <a:latin typeface="Cambria Math" panose="02040503050406030204" pitchFamily="18" charset="0"/>
                        </a:rPr>
                        <m:t>]</m:t>
                      </m:r>
                    </m:oMath>
                  </m:oMathPara>
                </a14:m>
                <a:endParaRPr lang="en-US" sz="2400" dirty="0"/>
              </a:p>
            </p:txBody>
          </p:sp>
        </mc:Choice>
        <mc:Fallback xmlns="">
          <p:sp>
            <p:nvSpPr>
              <p:cNvPr id="206" name="TextBox 205">
                <a:extLst>
                  <a:ext uri="{FF2B5EF4-FFF2-40B4-BE49-F238E27FC236}">
                    <a16:creationId xmlns:a16="http://schemas.microsoft.com/office/drawing/2014/main" id="{F815E040-8A77-416E-9404-A9BCC0A12B27}"/>
                  </a:ext>
                </a:extLst>
              </p:cNvPr>
              <p:cNvSpPr txBox="1">
                <a:spLocks noRot="1" noChangeAspect="1" noMove="1" noResize="1" noEditPoints="1" noAdjustHandles="1" noChangeArrowheads="1" noChangeShapeType="1" noTextEdit="1"/>
              </p:cNvSpPr>
              <p:nvPr/>
            </p:nvSpPr>
            <p:spPr>
              <a:xfrm>
                <a:off x="10359895" y="3615894"/>
                <a:ext cx="1628776" cy="369332"/>
              </a:xfrm>
              <a:prstGeom prst="rect">
                <a:avLst/>
              </a:prstGeom>
              <a:blipFill>
                <a:blip r:embed="rId13"/>
                <a:stretch>
                  <a:fillRect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7" name="TextBox 206">
                <a:extLst>
                  <a:ext uri="{FF2B5EF4-FFF2-40B4-BE49-F238E27FC236}">
                    <a16:creationId xmlns:a16="http://schemas.microsoft.com/office/drawing/2014/main" id="{59EFE10B-1CD2-44A9-854F-38679FFD2CA4}"/>
                  </a:ext>
                </a:extLst>
              </p:cNvPr>
              <p:cNvSpPr txBox="1"/>
              <p:nvPr/>
            </p:nvSpPr>
            <p:spPr>
              <a:xfrm>
                <a:off x="10412839" y="5556868"/>
                <a:ext cx="155610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𝐴𝑡𝑡</m:t>
                      </m:r>
                      <m:r>
                        <a:rPr lang="en-US" sz="2400" b="0" i="1" smtClean="0">
                          <a:latin typeface="Cambria Math" panose="02040503050406030204" pitchFamily="18" charset="0"/>
                        </a:rPr>
                        <m:t>[</m:t>
                      </m:r>
                      <m:r>
                        <a:rPr lang="en-US" sz="2400" b="0" i="1" smtClean="0">
                          <a:latin typeface="Cambria Math" panose="02040503050406030204" pitchFamily="18" charset="0"/>
                        </a:rPr>
                        <m:t>𝑠</m:t>
                      </m:r>
                      <m:r>
                        <a:rPr lang="en-US" sz="2400" b="0" i="1" smtClean="0">
                          <a:latin typeface="Cambria Math" panose="02040503050406030204" pitchFamily="18" charset="0"/>
                        </a:rPr>
                        <m:t>2,</m:t>
                      </m:r>
                      <m:r>
                        <a:rPr lang="en-US" sz="2400" b="0" i="1" smtClean="0">
                          <a:latin typeface="Cambria Math" panose="02040503050406030204" pitchFamily="18" charset="0"/>
                        </a:rPr>
                        <m:t>𝑡</m:t>
                      </m:r>
                      <m:r>
                        <a:rPr lang="en-US" sz="2400" b="0" i="1" smtClean="0">
                          <a:latin typeface="Cambria Math" panose="02040503050406030204" pitchFamily="18" charset="0"/>
                        </a:rPr>
                        <m:t>]</m:t>
                      </m:r>
                    </m:oMath>
                  </m:oMathPara>
                </a14:m>
                <a:endParaRPr lang="en-US" sz="2400" dirty="0"/>
              </a:p>
            </p:txBody>
          </p:sp>
        </mc:Choice>
        <mc:Fallback xmlns="">
          <p:sp>
            <p:nvSpPr>
              <p:cNvPr id="207" name="TextBox 206">
                <a:extLst>
                  <a:ext uri="{FF2B5EF4-FFF2-40B4-BE49-F238E27FC236}">
                    <a16:creationId xmlns:a16="http://schemas.microsoft.com/office/drawing/2014/main" id="{59EFE10B-1CD2-44A9-854F-38679FFD2CA4}"/>
                  </a:ext>
                </a:extLst>
              </p:cNvPr>
              <p:cNvSpPr txBox="1">
                <a:spLocks noRot="1" noChangeAspect="1" noMove="1" noResize="1" noEditPoints="1" noAdjustHandles="1" noChangeArrowheads="1" noChangeShapeType="1" noTextEdit="1"/>
              </p:cNvSpPr>
              <p:nvPr/>
            </p:nvSpPr>
            <p:spPr>
              <a:xfrm>
                <a:off x="10412839" y="5556868"/>
                <a:ext cx="1556103" cy="369332"/>
              </a:xfrm>
              <a:prstGeom prst="rect">
                <a:avLst/>
              </a:prstGeom>
              <a:blipFill>
                <a:blip r:embed="rId14"/>
                <a:stretch>
                  <a:fillRect b="-35000"/>
                </a:stretch>
              </a:blipFill>
            </p:spPr>
            <p:txBody>
              <a:bodyPr/>
              <a:lstStyle/>
              <a:p>
                <a:r>
                  <a:rPr lang="en-US">
                    <a:noFill/>
                  </a:rPr>
                  <a:t> </a:t>
                </a:r>
              </a:p>
            </p:txBody>
          </p:sp>
        </mc:Fallback>
      </mc:AlternateContent>
      <p:sp>
        <p:nvSpPr>
          <p:cNvPr id="210" name="Title 1">
            <a:extLst>
              <a:ext uri="{FF2B5EF4-FFF2-40B4-BE49-F238E27FC236}">
                <a16:creationId xmlns:a16="http://schemas.microsoft.com/office/drawing/2014/main" id="{5F24D04A-2BF1-4810-A7BA-4B73F88A0864}"/>
              </a:ext>
            </a:extLst>
          </p:cNvPr>
          <p:cNvSpPr>
            <a:spLocks noGrp="1"/>
          </p:cNvSpPr>
          <p:nvPr>
            <p:ph type="title"/>
          </p:nvPr>
        </p:nvSpPr>
        <p:spPr>
          <a:xfrm>
            <a:off x="838200" y="365125"/>
            <a:ext cx="10703560" cy="1325563"/>
          </a:xfrm>
        </p:spPr>
        <p:txBody>
          <a:bodyPr/>
          <a:lstStyle/>
          <a:p>
            <a:r>
              <a:rPr lang="en-US" dirty="0"/>
              <a:t>Heterogeneous Mutual Attention</a:t>
            </a:r>
          </a:p>
        </p:txBody>
      </p:sp>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968421DC-FAC0-44D4-A716-B3A22CB72630}"/>
                  </a:ext>
                </a:extLst>
              </p:cNvPr>
              <p:cNvSpPr txBox="1"/>
              <p:nvPr/>
            </p:nvSpPr>
            <p:spPr>
              <a:xfrm>
                <a:off x="1574759" y="2422458"/>
                <a:ext cx="24820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𝑡</m:t>
                      </m:r>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211" name="TextBox 210">
                <a:extLst>
                  <a:ext uri="{FF2B5EF4-FFF2-40B4-BE49-F238E27FC236}">
                    <a16:creationId xmlns:a16="http://schemas.microsoft.com/office/drawing/2014/main" id="{968421DC-FAC0-44D4-A716-B3A22CB72630}"/>
                  </a:ext>
                </a:extLst>
              </p:cNvPr>
              <p:cNvSpPr txBox="1">
                <a:spLocks noRot="1" noChangeAspect="1" noMove="1" noResize="1" noEditPoints="1" noAdjustHandles="1" noChangeArrowheads="1" noChangeShapeType="1" noTextEdit="1"/>
              </p:cNvSpPr>
              <p:nvPr/>
            </p:nvSpPr>
            <p:spPr>
              <a:xfrm>
                <a:off x="1574759" y="2422458"/>
                <a:ext cx="248209" cy="461665"/>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55143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2476701" y="2341126"/>
            <a:ext cx="651928" cy="66702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2"/>
                </a:solidFill>
              </a:rPr>
              <a:t>x</a:t>
            </a:r>
            <a:r>
              <a:rPr lang="en-US" sz="2000" baseline="-25000" dirty="0" err="1">
                <a:solidFill>
                  <a:schemeClr val="accent2"/>
                </a:solidFill>
              </a:rPr>
              <a:t>sa</a:t>
            </a:r>
            <a:endParaRPr lang="en-US" sz="2000" baseline="-25000" dirty="0">
              <a:solidFill>
                <a:schemeClr val="accent2"/>
              </a:solidFill>
            </a:endParaRPr>
          </a:p>
        </p:txBody>
      </p:sp>
      <p:sp>
        <p:nvSpPr>
          <p:cNvPr id="10" name="Oval 9"/>
          <p:cNvSpPr/>
          <p:nvPr/>
        </p:nvSpPr>
        <p:spPr>
          <a:xfrm>
            <a:off x="6119644" y="569404"/>
            <a:ext cx="726028" cy="720221"/>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t</a:t>
            </a:r>
            <a:endParaRPr lang="en-US" sz="2000" baseline="-25000" dirty="0">
              <a:solidFill>
                <a:schemeClr val="tx1"/>
              </a:solidFill>
            </a:endParaRPr>
          </a:p>
        </p:txBody>
      </p:sp>
      <p:sp>
        <p:nvSpPr>
          <p:cNvPr id="18" name="TextBox 17"/>
          <p:cNvSpPr txBox="1"/>
          <p:nvPr/>
        </p:nvSpPr>
        <p:spPr>
          <a:xfrm>
            <a:off x="127202" y="2999785"/>
            <a:ext cx="1152187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Source </a:t>
            </a:r>
            <a:r>
              <a:rPr lang="en-US" dirty="0" err="1">
                <a:latin typeface="Arial" panose="020B0604020202020204" pitchFamily="34" charset="0"/>
                <a:cs typeface="Arial" panose="020B0604020202020204" pitchFamily="34" charset="0"/>
              </a:rPr>
              <a:t>NodeType</a:t>
            </a:r>
            <a:r>
              <a:rPr lang="en-US" dirty="0">
                <a:latin typeface="Arial" panose="020B0604020202020204" pitchFamily="34" charset="0"/>
                <a:cs typeface="Arial" panose="020B0604020202020204" pitchFamily="34" charset="0"/>
              </a:rPr>
              <a:t>:  Author                              Paper                             Venue                                     Field</a:t>
            </a:r>
          </a:p>
        </p:txBody>
      </p:sp>
      <p:sp>
        <p:nvSpPr>
          <p:cNvPr id="20" name="Oval 19"/>
          <p:cNvSpPr/>
          <p:nvPr/>
        </p:nvSpPr>
        <p:spPr>
          <a:xfrm>
            <a:off x="4887889" y="2341124"/>
            <a:ext cx="650324" cy="665381"/>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sp</a:t>
            </a:r>
            <a:endParaRPr lang="en-US" sz="2000" baseline="-25000" dirty="0">
              <a:solidFill>
                <a:schemeClr val="tx1"/>
              </a:solidFill>
            </a:endParaRPr>
          </a:p>
        </p:txBody>
      </p:sp>
      <p:sp>
        <p:nvSpPr>
          <p:cNvPr id="21" name="Oval 20"/>
          <p:cNvSpPr/>
          <p:nvPr/>
        </p:nvSpPr>
        <p:spPr>
          <a:xfrm>
            <a:off x="7321417" y="2341125"/>
            <a:ext cx="650324" cy="665381"/>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sv</a:t>
            </a:r>
            <a:endParaRPr lang="en-US" sz="2000" baseline="-25000" dirty="0">
              <a:solidFill>
                <a:schemeClr val="tx1"/>
              </a:solidFill>
            </a:endParaRPr>
          </a:p>
        </p:txBody>
      </p:sp>
      <p:sp>
        <p:nvSpPr>
          <p:cNvPr id="22" name="Oval 21"/>
          <p:cNvSpPr/>
          <p:nvPr/>
        </p:nvSpPr>
        <p:spPr>
          <a:xfrm>
            <a:off x="10093595" y="2341124"/>
            <a:ext cx="650324" cy="665381"/>
          </a:xfrm>
          <a:prstGeom prst="ellipse">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sf</a:t>
            </a:r>
            <a:endParaRPr lang="en-US" sz="2000" baseline="-25000" dirty="0">
              <a:solidFill>
                <a:schemeClr val="tx1"/>
              </a:solidFill>
            </a:endParaRPr>
          </a:p>
        </p:txBody>
      </p:sp>
      <p:cxnSp>
        <p:nvCxnSpPr>
          <p:cNvPr id="27" name="Curved Connector 26"/>
          <p:cNvCxnSpPr>
            <a:stCxn id="10" idx="2"/>
            <a:endCxn id="9" idx="7"/>
          </p:cNvCxnSpPr>
          <p:nvPr/>
        </p:nvCxnSpPr>
        <p:spPr>
          <a:xfrm rot="10800000" flipV="1">
            <a:off x="3033156" y="929515"/>
            <a:ext cx="3086488" cy="1509294"/>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2"/>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 name="Curved Connector 32"/>
          <p:cNvCxnSpPr>
            <a:stCxn id="10" idx="3"/>
            <a:endCxn id="20" idx="6"/>
          </p:cNvCxnSpPr>
          <p:nvPr/>
        </p:nvCxnSpPr>
        <p:spPr>
          <a:xfrm rot="5400000">
            <a:off x="5137259" y="1585106"/>
            <a:ext cx="1489664" cy="687755"/>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5">
                    <a:lumMod val="75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Curved Connector 49"/>
          <p:cNvCxnSpPr/>
          <p:nvPr/>
        </p:nvCxnSpPr>
        <p:spPr>
          <a:xfrm rot="16200000" flipH="1">
            <a:off x="6297154" y="1637949"/>
            <a:ext cx="1489665" cy="582069"/>
          </a:xfrm>
          <a:prstGeom prst="curvedConnector2">
            <a:avLst/>
          </a:prstGeom>
          <a:ln w="25400">
            <a:gradFill>
              <a:gsLst>
                <a:gs pos="0">
                  <a:schemeClr val="accent1">
                    <a:lumMod val="5000"/>
                    <a:lumOff val="95000"/>
                  </a:schemeClr>
                </a:gs>
                <a:gs pos="0">
                  <a:srgbClr val="DDEAF6"/>
                </a:gs>
                <a:gs pos="0">
                  <a:schemeClr val="accent5">
                    <a:lumMod val="75000"/>
                  </a:schemeClr>
                </a:gs>
                <a:gs pos="46000">
                  <a:schemeClr val="accent1">
                    <a:lumMod val="45000"/>
                    <a:lumOff val="55000"/>
                  </a:schemeClr>
                </a:gs>
                <a:gs pos="100000">
                  <a:schemeClr val="accent3">
                    <a:lumMod val="50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10" idx="6"/>
            <a:endCxn id="22" idx="1"/>
          </p:cNvCxnSpPr>
          <p:nvPr/>
        </p:nvCxnSpPr>
        <p:spPr>
          <a:xfrm>
            <a:off x="6845672" y="929515"/>
            <a:ext cx="3343161" cy="1509052"/>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6">
                    <a:lumMod val="60000"/>
                    <a:lumOff val="40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5188681" y="88527"/>
            <a:ext cx="370661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Target </a:t>
            </a:r>
            <a:r>
              <a:rPr lang="en-US" dirty="0" err="1">
                <a:latin typeface="Arial" panose="020B0604020202020204" pitchFamily="34" charset="0"/>
                <a:cs typeface="Arial" panose="020B0604020202020204" pitchFamily="34" charset="0"/>
              </a:rPr>
              <a:t>NodeType</a:t>
            </a:r>
            <a:r>
              <a:rPr lang="en-US" dirty="0">
                <a:latin typeface="Arial" panose="020B0604020202020204" pitchFamily="34" charset="0"/>
                <a:cs typeface="Arial" panose="020B0604020202020204" pitchFamily="34" charset="0"/>
              </a:rPr>
              <a:t>:  Paper</a:t>
            </a:r>
          </a:p>
        </p:txBody>
      </p:sp>
      <p:sp>
        <p:nvSpPr>
          <p:cNvPr id="34" name="TextBox 33"/>
          <p:cNvSpPr txBox="1"/>
          <p:nvPr/>
        </p:nvSpPr>
        <p:spPr>
          <a:xfrm>
            <a:off x="3126724" y="2477762"/>
            <a:ext cx="582664" cy="369332"/>
          </a:xfrm>
          <a:prstGeom prst="rect">
            <a:avLst/>
          </a:prstGeom>
          <a:noFill/>
        </p:spPr>
        <p:txBody>
          <a:bodyPr wrap="square" rtlCol="0">
            <a:spAutoFit/>
          </a:bodyPr>
          <a:lstStyle/>
          <a:p>
            <a:r>
              <a:rPr lang="en-US" dirty="0"/>
              <a:t>...</a:t>
            </a:r>
          </a:p>
        </p:txBody>
      </p:sp>
      <p:sp>
        <p:nvSpPr>
          <p:cNvPr id="35" name="TextBox 34"/>
          <p:cNvSpPr txBox="1"/>
          <p:nvPr/>
        </p:nvSpPr>
        <p:spPr>
          <a:xfrm>
            <a:off x="5649107" y="2429562"/>
            <a:ext cx="582664" cy="369332"/>
          </a:xfrm>
          <a:prstGeom prst="rect">
            <a:avLst/>
          </a:prstGeom>
          <a:noFill/>
        </p:spPr>
        <p:txBody>
          <a:bodyPr wrap="square" rtlCol="0">
            <a:spAutoFit/>
          </a:bodyPr>
          <a:lstStyle/>
          <a:p>
            <a:r>
              <a:rPr lang="en-US" dirty="0"/>
              <a:t>...</a:t>
            </a:r>
          </a:p>
        </p:txBody>
      </p:sp>
      <p:sp>
        <p:nvSpPr>
          <p:cNvPr id="36" name="TextBox 35"/>
          <p:cNvSpPr txBox="1"/>
          <p:nvPr/>
        </p:nvSpPr>
        <p:spPr>
          <a:xfrm>
            <a:off x="7973794" y="2448116"/>
            <a:ext cx="582664" cy="369332"/>
          </a:xfrm>
          <a:prstGeom prst="rect">
            <a:avLst/>
          </a:prstGeom>
          <a:noFill/>
        </p:spPr>
        <p:txBody>
          <a:bodyPr wrap="square" rtlCol="0">
            <a:spAutoFit/>
          </a:bodyPr>
          <a:lstStyle/>
          <a:p>
            <a:r>
              <a:rPr lang="en-US" dirty="0"/>
              <a:t>...</a:t>
            </a:r>
          </a:p>
        </p:txBody>
      </p:sp>
      <p:sp>
        <p:nvSpPr>
          <p:cNvPr id="37" name="TextBox 36"/>
          <p:cNvSpPr txBox="1"/>
          <p:nvPr/>
        </p:nvSpPr>
        <p:spPr>
          <a:xfrm>
            <a:off x="10743919" y="2414100"/>
            <a:ext cx="582664" cy="369332"/>
          </a:xfrm>
          <a:prstGeom prst="rect">
            <a:avLst/>
          </a:prstGeom>
          <a:noFill/>
        </p:spPr>
        <p:txBody>
          <a:bodyPr wrap="square" rtlCol="0">
            <a:spAutoFit/>
          </a:bodyPr>
          <a:lstStyle/>
          <a:p>
            <a:r>
              <a:rPr lang="en-US" dirty="0"/>
              <a:t>...</a:t>
            </a:r>
          </a:p>
        </p:txBody>
      </p:sp>
      <p:sp>
        <p:nvSpPr>
          <p:cNvPr id="24" name="TextBox 23"/>
          <p:cNvSpPr txBox="1"/>
          <p:nvPr/>
        </p:nvSpPr>
        <p:spPr>
          <a:xfrm>
            <a:off x="2128795" y="4617612"/>
            <a:ext cx="9197788" cy="461665"/>
          </a:xfrm>
          <a:prstGeom prst="rect">
            <a:avLst/>
          </a:prstGeom>
          <a:noFill/>
        </p:spPr>
        <p:txBody>
          <a:bodyPr wrap="square" rtlCol="0">
            <a:spAutoFit/>
          </a:bodyPr>
          <a:lstStyle/>
          <a:p>
            <a:r>
              <a:rPr lang="en-US" sz="2400" dirty="0">
                <a:latin typeface="Arial Rounded MT Bold" panose="020F0704030504030204" pitchFamily="34" charset="0"/>
              </a:rPr>
              <a:t>Suppose we want to calculate embedding of target node </a:t>
            </a:r>
            <a:r>
              <a:rPr lang="en-US" sz="2400" dirty="0" err="1">
                <a:latin typeface="Arial Rounded MT Bold" panose="020F0704030504030204" pitchFamily="34" charset="0"/>
              </a:rPr>
              <a:t>x</a:t>
            </a:r>
            <a:r>
              <a:rPr lang="en-US" sz="2400" baseline="-25000" dirty="0" err="1">
                <a:latin typeface="Arial Rounded MT Bold" panose="020F0704030504030204" pitchFamily="34" charset="0"/>
              </a:rPr>
              <a:t>t</a:t>
            </a:r>
            <a:endParaRPr lang="en-US" sz="2400" baseline="-25000" dirty="0">
              <a:latin typeface="Arial Rounded MT Bold" panose="020F0704030504030204" pitchFamily="34" charset="0"/>
            </a:endParaRPr>
          </a:p>
        </p:txBody>
      </p:sp>
    </p:spTree>
    <p:extLst>
      <p:ext uri="{BB962C8B-B14F-4D97-AF65-F5344CB8AC3E}">
        <p14:creationId xmlns:p14="http://schemas.microsoft.com/office/powerpoint/2010/main" val="2673348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2476701" y="2341126"/>
            <a:ext cx="651928" cy="66702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2"/>
                </a:solidFill>
              </a:rPr>
              <a:t>x</a:t>
            </a:r>
            <a:r>
              <a:rPr lang="en-US" sz="2000" baseline="-25000" dirty="0" err="1">
                <a:solidFill>
                  <a:schemeClr val="accent2"/>
                </a:solidFill>
              </a:rPr>
              <a:t>sa</a:t>
            </a:r>
            <a:endParaRPr lang="en-US" sz="2000" baseline="-25000" dirty="0">
              <a:solidFill>
                <a:schemeClr val="accent2"/>
              </a:solidFill>
            </a:endParaRPr>
          </a:p>
        </p:txBody>
      </p:sp>
      <p:sp>
        <p:nvSpPr>
          <p:cNvPr id="10" name="Oval 9"/>
          <p:cNvSpPr/>
          <p:nvPr/>
        </p:nvSpPr>
        <p:spPr>
          <a:xfrm>
            <a:off x="6119644" y="569404"/>
            <a:ext cx="726028" cy="720221"/>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t</a:t>
            </a:r>
            <a:endParaRPr lang="en-US" sz="2000" baseline="-25000" dirty="0">
              <a:solidFill>
                <a:schemeClr val="tx1"/>
              </a:solidFill>
            </a:endParaRPr>
          </a:p>
        </p:txBody>
      </p:sp>
      <p:sp>
        <p:nvSpPr>
          <p:cNvPr id="18" name="TextBox 17"/>
          <p:cNvSpPr txBox="1"/>
          <p:nvPr/>
        </p:nvSpPr>
        <p:spPr>
          <a:xfrm>
            <a:off x="127202" y="2999785"/>
            <a:ext cx="1152187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Source </a:t>
            </a:r>
            <a:r>
              <a:rPr lang="en-US" dirty="0" err="1">
                <a:latin typeface="Arial" panose="020B0604020202020204" pitchFamily="34" charset="0"/>
                <a:cs typeface="Arial" panose="020B0604020202020204" pitchFamily="34" charset="0"/>
              </a:rPr>
              <a:t>NodeType</a:t>
            </a:r>
            <a:r>
              <a:rPr lang="en-US" dirty="0">
                <a:latin typeface="Arial" panose="020B0604020202020204" pitchFamily="34" charset="0"/>
                <a:cs typeface="Arial" panose="020B0604020202020204" pitchFamily="34" charset="0"/>
              </a:rPr>
              <a:t>:  Author                              Paper                             Venue                                     Field</a:t>
            </a:r>
          </a:p>
        </p:txBody>
      </p:sp>
      <p:sp>
        <p:nvSpPr>
          <p:cNvPr id="20" name="Oval 19"/>
          <p:cNvSpPr/>
          <p:nvPr/>
        </p:nvSpPr>
        <p:spPr>
          <a:xfrm>
            <a:off x="4887889" y="2341124"/>
            <a:ext cx="650324" cy="665381"/>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sp</a:t>
            </a:r>
            <a:endParaRPr lang="en-US" sz="2000" baseline="-25000" dirty="0">
              <a:solidFill>
                <a:schemeClr val="tx1"/>
              </a:solidFill>
            </a:endParaRPr>
          </a:p>
        </p:txBody>
      </p:sp>
      <p:sp>
        <p:nvSpPr>
          <p:cNvPr id="21" name="Oval 20"/>
          <p:cNvSpPr/>
          <p:nvPr/>
        </p:nvSpPr>
        <p:spPr>
          <a:xfrm>
            <a:off x="7321417" y="2341125"/>
            <a:ext cx="650324" cy="665381"/>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sv</a:t>
            </a:r>
            <a:endParaRPr lang="en-US" sz="2000" baseline="-25000" dirty="0">
              <a:solidFill>
                <a:schemeClr val="tx1"/>
              </a:solidFill>
            </a:endParaRPr>
          </a:p>
        </p:txBody>
      </p:sp>
      <p:sp>
        <p:nvSpPr>
          <p:cNvPr id="22" name="Oval 21"/>
          <p:cNvSpPr/>
          <p:nvPr/>
        </p:nvSpPr>
        <p:spPr>
          <a:xfrm>
            <a:off x="10093595" y="2341124"/>
            <a:ext cx="650324" cy="665381"/>
          </a:xfrm>
          <a:prstGeom prst="ellipse">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sf</a:t>
            </a:r>
            <a:endParaRPr lang="en-US" sz="2000" baseline="-25000" dirty="0">
              <a:solidFill>
                <a:schemeClr val="tx1"/>
              </a:solidFill>
            </a:endParaRPr>
          </a:p>
        </p:txBody>
      </p:sp>
      <p:cxnSp>
        <p:nvCxnSpPr>
          <p:cNvPr id="27" name="Curved Connector 26"/>
          <p:cNvCxnSpPr>
            <a:stCxn id="10" idx="2"/>
            <a:endCxn id="9" idx="7"/>
          </p:cNvCxnSpPr>
          <p:nvPr/>
        </p:nvCxnSpPr>
        <p:spPr>
          <a:xfrm rot="10800000" flipV="1">
            <a:off x="3033156" y="929515"/>
            <a:ext cx="3086488" cy="1509294"/>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2"/>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253981" y="706684"/>
            <a:ext cx="3518034" cy="830997"/>
          </a:xfrm>
          <a:prstGeom prst="rect">
            <a:avLst/>
          </a:prstGeom>
          <a:noFill/>
        </p:spPr>
        <p:txBody>
          <a:bodyPr wrap="square" rtlCol="0">
            <a:spAutoFit/>
          </a:bodyPr>
          <a:lstStyle/>
          <a:p>
            <a:r>
              <a:rPr lang="en-US" sz="2400" dirty="0"/>
              <a:t>WI</a:t>
            </a:r>
            <a:r>
              <a:rPr lang="en-US" sz="2400" baseline="-25000" dirty="0"/>
              <a:t>&lt;author, write, paper&gt;</a:t>
            </a:r>
          </a:p>
          <a:p>
            <a:r>
              <a:rPr lang="en-US" sz="2400" dirty="0"/>
              <a:t>=</a:t>
            </a:r>
            <a:r>
              <a:rPr lang="en-US" sz="2400" dirty="0" err="1">
                <a:solidFill>
                  <a:schemeClr val="accent2"/>
                </a:solidFill>
              </a:rPr>
              <a:t>Si</a:t>
            </a:r>
            <a:r>
              <a:rPr lang="en-US" sz="2400" baseline="-25000" dirty="0" err="1">
                <a:solidFill>
                  <a:schemeClr val="accent2"/>
                </a:solidFill>
              </a:rPr>
              <a:t>author</a:t>
            </a:r>
            <a:r>
              <a:rPr lang="en-US" sz="2400" dirty="0"/>
              <a:t> </a:t>
            </a:r>
            <a:r>
              <a:rPr lang="en-US" sz="2400" dirty="0" err="1"/>
              <a:t>RI</a:t>
            </a:r>
            <a:r>
              <a:rPr lang="en-US" sz="2400" baseline="-25000" dirty="0" err="1"/>
              <a:t>write</a:t>
            </a:r>
            <a:r>
              <a:rPr lang="en-US" sz="2400" dirty="0"/>
              <a:t> </a:t>
            </a:r>
            <a:r>
              <a:rPr lang="en-US" sz="2400" dirty="0" err="1">
                <a:solidFill>
                  <a:schemeClr val="accent5">
                    <a:lumMod val="75000"/>
                  </a:schemeClr>
                </a:solidFill>
              </a:rPr>
              <a:t>TI</a:t>
            </a:r>
            <a:r>
              <a:rPr lang="en-US" sz="2400" baseline="-25000" dirty="0" err="1">
                <a:solidFill>
                  <a:schemeClr val="accent5">
                    <a:lumMod val="75000"/>
                  </a:schemeClr>
                </a:solidFill>
              </a:rPr>
              <a:t>paper</a:t>
            </a:r>
            <a:endParaRPr lang="en-US" sz="2400" baseline="-25000" dirty="0">
              <a:solidFill>
                <a:schemeClr val="accent5">
                  <a:lumMod val="75000"/>
                </a:schemeClr>
              </a:solidFill>
            </a:endParaRPr>
          </a:p>
        </p:txBody>
      </p:sp>
      <p:sp>
        <p:nvSpPr>
          <p:cNvPr id="90" name="TextBox 89"/>
          <p:cNvSpPr txBox="1"/>
          <p:nvPr/>
        </p:nvSpPr>
        <p:spPr>
          <a:xfrm>
            <a:off x="5188681" y="88527"/>
            <a:ext cx="370661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Target </a:t>
            </a:r>
            <a:r>
              <a:rPr lang="en-US" dirty="0" err="1">
                <a:latin typeface="Arial" panose="020B0604020202020204" pitchFamily="34" charset="0"/>
                <a:cs typeface="Arial" panose="020B0604020202020204" pitchFamily="34" charset="0"/>
              </a:rPr>
              <a:t>NodeType</a:t>
            </a:r>
            <a:r>
              <a:rPr lang="en-US" dirty="0">
                <a:latin typeface="Arial" panose="020B0604020202020204" pitchFamily="34" charset="0"/>
                <a:cs typeface="Arial" panose="020B0604020202020204" pitchFamily="34" charset="0"/>
              </a:rPr>
              <a:t>:  Paper</a:t>
            </a:r>
          </a:p>
        </p:txBody>
      </p:sp>
      <p:sp>
        <p:nvSpPr>
          <p:cNvPr id="124" name="TextBox 123"/>
          <p:cNvSpPr txBox="1"/>
          <p:nvPr/>
        </p:nvSpPr>
        <p:spPr>
          <a:xfrm>
            <a:off x="3126724" y="2477762"/>
            <a:ext cx="582664" cy="369332"/>
          </a:xfrm>
          <a:prstGeom prst="rect">
            <a:avLst/>
          </a:prstGeom>
          <a:noFill/>
        </p:spPr>
        <p:txBody>
          <a:bodyPr wrap="square" rtlCol="0">
            <a:spAutoFit/>
          </a:bodyPr>
          <a:lstStyle/>
          <a:p>
            <a:r>
              <a:rPr lang="en-US" dirty="0"/>
              <a:t>...</a:t>
            </a:r>
          </a:p>
        </p:txBody>
      </p:sp>
      <p:sp>
        <p:nvSpPr>
          <p:cNvPr id="125" name="TextBox 124"/>
          <p:cNvSpPr txBox="1"/>
          <p:nvPr/>
        </p:nvSpPr>
        <p:spPr>
          <a:xfrm>
            <a:off x="5649107" y="2429562"/>
            <a:ext cx="582664" cy="369332"/>
          </a:xfrm>
          <a:prstGeom prst="rect">
            <a:avLst/>
          </a:prstGeom>
          <a:noFill/>
        </p:spPr>
        <p:txBody>
          <a:bodyPr wrap="square" rtlCol="0">
            <a:spAutoFit/>
          </a:bodyPr>
          <a:lstStyle/>
          <a:p>
            <a:r>
              <a:rPr lang="en-US" dirty="0"/>
              <a:t>...</a:t>
            </a:r>
          </a:p>
        </p:txBody>
      </p:sp>
      <p:sp>
        <p:nvSpPr>
          <p:cNvPr id="126" name="TextBox 125"/>
          <p:cNvSpPr txBox="1"/>
          <p:nvPr/>
        </p:nvSpPr>
        <p:spPr>
          <a:xfrm>
            <a:off x="7973794" y="2448116"/>
            <a:ext cx="582664" cy="369332"/>
          </a:xfrm>
          <a:prstGeom prst="rect">
            <a:avLst/>
          </a:prstGeom>
          <a:noFill/>
        </p:spPr>
        <p:txBody>
          <a:bodyPr wrap="square" rtlCol="0">
            <a:spAutoFit/>
          </a:bodyPr>
          <a:lstStyle/>
          <a:p>
            <a:r>
              <a:rPr lang="en-US" dirty="0"/>
              <a:t>...</a:t>
            </a:r>
          </a:p>
        </p:txBody>
      </p:sp>
      <p:sp>
        <p:nvSpPr>
          <p:cNvPr id="127" name="TextBox 126"/>
          <p:cNvSpPr txBox="1"/>
          <p:nvPr/>
        </p:nvSpPr>
        <p:spPr>
          <a:xfrm>
            <a:off x="10743919" y="2414100"/>
            <a:ext cx="582664" cy="369332"/>
          </a:xfrm>
          <a:prstGeom prst="rect">
            <a:avLst/>
          </a:prstGeom>
          <a:noFill/>
        </p:spPr>
        <p:txBody>
          <a:bodyPr wrap="square" rtlCol="0">
            <a:spAutoFit/>
          </a:bodyPr>
          <a:lstStyle/>
          <a:p>
            <a:r>
              <a:rPr lang="en-US" dirty="0"/>
              <a:t>...</a:t>
            </a:r>
          </a:p>
        </p:txBody>
      </p:sp>
      <p:sp>
        <p:nvSpPr>
          <p:cNvPr id="17" name="TextBox 16"/>
          <p:cNvSpPr txBox="1"/>
          <p:nvPr/>
        </p:nvSpPr>
        <p:spPr>
          <a:xfrm>
            <a:off x="3502691" y="3684777"/>
            <a:ext cx="5233905" cy="461665"/>
          </a:xfrm>
          <a:prstGeom prst="rect">
            <a:avLst/>
          </a:prstGeom>
          <a:noFill/>
        </p:spPr>
        <p:txBody>
          <a:bodyPr wrap="square" rtlCol="0">
            <a:spAutoFit/>
          </a:bodyPr>
          <a:lstStyle/>
          <a:p>
            <a:r>
              <a:rPr lang="en-US" sz="2400" dirty="0">
                <a:latin typeface="Arial Rounded MT Bold" panose="020F0704030504030204" pitchFamily="34" charset="0"/>
              </a:rPr>
              <a:t>Step 1: Calculate mutual attention</a:t>
            </a:r>
          </a:p>
        </p:txBody>
      </p:sp>
      <p:pic>
        <p:nvPicPr>
          <p:cNvPr id="3" name="Picture 2">
            <a:extLst>
              <a:ext uri="{FF2B5EF4-FFF2-40B4-BE49-F238E27FC236}">
                <a16:creationId xmlns:a16="http://schemas.microsoft.com/office/drawing/2014/main" id="{FB51783A-1D2A-4A17-B329-1FC18406D644}"/>
              </a:ext>
            </a:extLst>
          </p:cNvPr>
          <p:cNvPicPr>
            <a:picLocks noChangeAspect="1"/>
          </p:cNvPicPr>
          <p:nvPr/>
        </p:nvPicPr>
        <p:blipFill>
          <a:blip r:embed="rId2"/>
          <a:stretch>
            <a:fillRect/>
          </a:stretch>
        </p:blipFill>
        <p:spPr>
          <a:xfrm>
            <a:off x="232255" y="4889771"/>
            <a:ext cx="7300660" cy="1487681"/>
          </a:xfrm>
          <a:prstGeom prst="rect">
            <a:avLst/>
          </a:prstGeom>
        </p:spPr>
      </p:pic>
      <p:pic>
        <p:nvPicPr>
          <p:cNvPr id="5" name="Picture 4">
            <a:extLst>
              <a:ext uri="{FF2B5EF4-FFF2-40B4-BE49-F238E27FC236}">
                <a16:creationId xmlns:a16="http://schemas.microsoft.com/office/drawing/2014/main" id="{33ABF691-D58B-4719-8121-DEFED01998C2}"/>
              </a:ext>
            </a:extLst>
          </p:cNvPr>
          <p:cNvPicPr>
            <a:picLocks noChangeAspect="1"/>
          </p:cNvPicPr>
          <p:nvPr/>
        </p:nvPicPr>
        <p:blipFill>
          <a:blip r:embed="rId3"/>
          <a:stretch>
            <a:fillRect/>
          </a:stretch>
        </p:blipFill>
        <p:spPr>
          <a:xfrm>
            <a:off x="7779282" y="4922665"/>
            <a:ext cx="3968336" cy="1358392"/>
          </a:xfrm>
          <a:prstGeom prst="rect">
            <a:avLst/>
          </a:prstGeom>
        </p:spPr>
      </p:pic>
    </p:spTree>
    <p:extLst>
      <p:ext uri="{BB962C8B-B14F-4D97-AF65-F5344CB8AC3E}">
        <p14:creationId xmlns:p14="http://schemas.microsoft.com/office/powerpoint/2010/main" val="910698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2476701" y="2341126"/>
            <a:ext cx="651928" cy="66702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2"/>
                </a:solidFill>
              </a:rPr>
              <a:t>x</a:t>
            </a:r>
            <a:r>
              <a:rPr lang="en-US" sz="2000" baseline="-25000" dirty="0" err="1">
                <a:solidFill>
                  <a:schemeClr val="accent2"/>
                </a:solidFill>
              </a:rPr>
              <a:t>sa</a:t>
            </a:r>
            <a:endParaRPr lang="en-US" sz="2000" baseline="-25000" dirty="0">
              <a:solidFill>
                <a:schemeClr val="accent2"/>
              </a:solidFill>
            </a:endParaRPr>
          </a:p>
        </p:txBody>
      </p:sp>
      <p:sp>
        <p:nvSpPr>
          <p:cNvPr id="10" name="Oval 9"/>
          <p:cNvSpPr/>
          <p:nvPr/>
        </p:nvSpPr>
        <p:spPr>
          <a:xfrm>
            <a:off x="6119644" y="569404"/>
            <a:ext cx="726028" cy="720221"/>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t</a:t>
            </a:r>
            <a:endParaRPr lang="en-US" sz="2000" baseline="-25000" dirty="0">
              <a:solidFill>
                <a:schemeClr val="tx1"/>
              </a:solidFill>
            </a:endParaRPr>
          </a:p>
        </p:txBody>
      </p:sp>
      <p:sp>
        <p:nvSpPr>
          <p:cNvPr id="18" name="TextBox 17"/>
          <p:cNvSpPr txBox="1"/>
          <p:nvPr/>
        </p:nvSpPr>
        <p:spPr>
          <a:xfrm>
            <a:off x="127202" y="2999785"/>
            <a:ext cx="1152187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Source </a:t>
            </a:r>
            <a:r>
              <a:rPr lang="en-US" dirty="0" err="1">
                <a:latin typeface="Arial" panose="020B0604020202020204" pitchFamily="34" charset="0"/>
                <a:cs typeface="Arial" panose="020B0604020202020204" pitchFamily="34" charset="0"/>
              </a:rPr>
              <a:t>NodeType</a:t>
            </a:r>
            <a:r>
              <a:rPr lang="en-US" dirty="0">
                <a:latin typeface="Arial" panose="020B0604020202020204" pitchFamily="34" charset="0"/>
                <a:cs typeface="Arial" panose="020B0604020202020204" pitchFamily="34" charset="0"/>
              </a:rPr>
              <a:t>:  Author                              Paper                             Venue                                     Field</a:t>
            </a:r>
          </a:p>
        </p:txBody>
      </p:sp>
      <p:sp>
        <p:nvSpPr>
          <p:cNvPr id="20" name="Oval 19"/>
          <p:cNvSpPr/>
          <p:nvPr/>
        </p:nvSpPr>
        <p:spPr>
          <a:xfrm>
            <a:off x="4887889" y="2341124"/>
            <a:ext cx="650324" cy="665381"/>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sp</a:t>
            </a:r>
            <a:endParaRPr lang="en-US" sz="2000" baseline="-25000" dirty="0">
              <a:solidFill>
                <a:schemeClr val="tx1"/>
              </a:solidFill>
            </a:endParaRPr>
          </a:p>
        </p:txBody>
      </p:sp>
      <p:sp>
        <p:nvSpPr>
          <p:cNvPr id="21" name="Oval 20"/>
          <p:cNvSpPr/>
          <p:nvPr/>
        </p:nvSpPr>
        <p:spPr>
          <a:xfrm>
            <a:off x="7321417" y="2341125"/>
            <a:ext cx="650324" cy="665381"/>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sv</a:t>
            </a:r>
            <a:endParaRPr lang="en-US" sz="2000" baseline="-25000" dirty="0">
              <a:solidFill>
                <a:schemeClr val="tx1"/>
              </a:solidFill>
            </a:endParaRPr>
          </a:p>
        </p:txBody>
      </p:sp>
      <p:sp>
        <p:nvSpPr>
          <p:cNvPr id="22" name="Oval 21"/>
          <p:cNvSpPr/>
          <p:nvPr/>
        </p:nvSpPr>
        <p:spPr>
          <a:xfrm>
            <a:off x="10093595" y="2341124"/>
            <a:ext cx="650324" cy="665381"/>
          </a:xfrm>
          <a:prstGeom prst="ellipse">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sf</a:t>
            </a:r>
            <a:endParaRPr lang="en-US" sz="2000" baseline="-25000" dirty="0">
              <a:solidFill>
                <a:schemeClr val="tx1"/>
              </a:solidFill>
            </a:endParaRPr>
          </a:p>
        </p:txBody>
      </p:sp>
      <p:cxnSp>
        <p:nvCxnSpPr>
          <p:cNvPr id="27" name="Curved Connector 26"/>
          <p:cNvCxnSpPr>
            <a:stCxn id="10" idx="2"/>
            <a:endCxn id="9" idx="7"/>
          </p:cNvCxnSpPr>
          <p:nvPr/>
        </p:nvCxnSpPr>
        <p:spPr>
          <a:xfrm rot="10800000" flipV="1">
            <a:off x="3033156" y="929515"/>
            <a:ext cx="3086488" cy="1509294"/>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2"/>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 name="Curved Connector 32"/>
          <p:cNvCxnSpPr>
            <a:stCxn id="10" idx="3"/>
            <a:endCxn id="20" idx="6"/>
          </p:cNvCxnSpPr>
          <p:nvPr/>
        </p:nvCxnSpPr>
        <p:spPr>
          <a:xfrm rot="5400000">
            <a:off x="5137259" y="1585106"/>
            <a:ext cx="1489664" cy="687755"/>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5">
                    <a:lumMod val="75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Curved Connector 49"/>
          <p:cNvCxnSpPr/>
          <p:nvPr/>
        </p:nvCxnSpPr>
        <p:spPr>
          <a:xfrm rot="16200000" flipH="1">
            <a:off x="6297154" y="1637949"/>
            <a:ext cx="1489665" cy="582069"/>
          </a:xfrm>
          <a:prstGeom prst="curvedConnector2">
            <a:avLst/>
          </a:prstGeom>
          <a:ln w="25400">
            <a:gradFill>
              <a:gsLst>
                <a:gs pos="0">
                  <a:schemeClr val="accent1">
                    <a:lumMod val="5000"/>
                    <a:lumOff val="95000"/>
                  </a:schemeClr>
                </a:gs>
                <a:gs pos="0">
                  <a:srgbClr val="DDEAF6"/>
                </a:gs>
                <a:gs pos="0">
                  <a:schemeClr val="accent5">
                    <a:lumMod val="75000"/>
                  </a:schemeClr>
                </a:gs>
                <a:gs pos="46000">
                  <a:schemeClr val="accent1">
                    <a:lumMod val="45000"/>
                    <a:lumOff val="55000"/>
                  </a:schemeClr>
                </a:gs>
                <a:gs pos="100000">
                  <a:schemeClr val="accent3">
                    <a:lumMod val="50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10" idx="6"/>
            <a:endCxn id="22" idx="1"/>
          </p:cNvCxnSpPr>
          <p:nvPr/>
        </p:nvCxnSpPr>
        <p:spPr>
          <a:xfrm>
            <a:off x="6845672" y="929515"/>
            <a:ext cx="3343161" cy="1509052"/>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6">
                    <a:lumMod val="60000"/>
                    <a:lumOff val="40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253981" y="706684"/>
            <a:ext cx="3518034" cy="830997"/>
          </a:xfrm>
          <a:prstGeom prst="rect">
            <a:avLst/>
          </a:prstGeom>
          <a:noFill/>
        </p:spPr>
        <p:txBody>
          <a:bodyPr wrap="square" rtlCol="0">
            <a:spAutoFit/>
          </a:bodyPr>
          <a:lstStyle/>
          <a:p>
            <a:r>
              <a:rPr lang="en-US" sz="2400" dirty="0"/>
              <a:t>WI</a:t>
            </a:r>
            <a:r>
              <a:rPr lang="en-US" sz="2400" baseline="-25000" dirty="0"/>
              <a:t>&lt;author, write, paper&gt;</a:t>
            </a:r>
          </a:p>
          <a:p>
            <a:r>
              <a:rPr lang="en-US" sz="2400" dirty="0"/>
              <a:t>=</a:t>
            </a:r>
            <a:r>
              <a:rPr lang="en-US" sz="2400" dirty="0" err="1">
                <a:solidFill>
                  <a:schemeClr val="accent2"/>
                </a:solidFill>
              </a:rPr>
              <a:t>Si</a:t>
            </a:r>
            <a:r>
              <a:rPr lang="en-US" sz="2400" baseline="-25000" dirty="0" err="1">
                <a:solidFill>
                  <a:schemeClr val="accent2"/>
                </a:solidFill>
              </a:rPr>
              <a:t>author</a:t>
            </a:r>
            <a:r>
              <a:rPr lang="en-US" sz="2400" dirty="0"/>
              <a:t> </a:t>
            </a:r>
            <a:r>
              <a:rPr lang="en-US" sz="2400" dirty="0" err="1"/>
              <a:t>RI</a:t>
            </a:r>
            <a:r>
              <a:rPr lang="en-US" sz="2400" baseline="-25000" dirty="0" err="1"/>
              <a:t>write</a:t>
            </a:r>
            <a:r>
              <a:rPr lang="en-US" sz="2400" dirty="0"/>
              <a:t> </a:t>
            </a:r>
            <a:r>
              <a:rPr lang="en-US" sz="2400" dirty="0" err="1">
                <a:solidFill>
                  <a:schemeClr val="accent5">
                    <a:lumMod val="75000"/>
                  </a:schemeClr>
                </a:solidFill>
              </a:rPr>
              <a:t>TI</a:t>
            </a:r>
            <a:r>
              <a:rPr lang="en-US" sz="2400" baseline="-25000" dirty="0" err="1">
                <a:solidFill>
                  <a:schemeClr val="accent5">
                    <a:lumMod val="75000"/>
                  </a:schemeClr>
                </a:solidFill>
              </a:rPr>
              <a:t>paper</a:t>
            </a:r>
            <a:endParaRPr lang="en-US" sz="2400" baseline="-25000" dirty="0">
              <a:solidFill>
                <a:schemeClr val="accent5">
                  <a:lumMod val="75000"/>
                </a:schemeClr>
              </a:solidFill>
            </a:endParaRPr>
          </a:p>
        </p:txBody>
      </p:sp>
      <p:sp>
        <p:nvSpPr>
          <p:cNvPr id="62" name="TextBox 61"/>
          <p:cNvSpPr txBox="1"/>
          <p:nvPr/>
        </p:nvSpPr>
        <p:spPr>
          <a:xfrm>
            <a:off x="4047980" y="1491513"/>
            <a:ext cx="3518034" cy="461665"/>
          </a:xfrm>
          <a:prstGeom prst="rect">
            <a:avLst/>
          </a:prstGeom>
          <a:noFill/>
        </p:spPr>
        <p:txBody>
          <a:bodyPr wrap="square" rtlCol="0">
            <a:spAutoFit/>
          </a:bodyPr>
          <a:lstStyle/>
          <a:p>
            <a:r>
              <a:rPr lang="en-US" sz="2400" dirty="0"/>
              <a:t>WI</a:t>
            </a:r>
            <a:r>
              <a:rPr lang="en-US" sz="2400" baseline="-25000" dirty="0"/>
              <a:t>&lt;paper, cite, paper&gt;</a:t>
            </a:r>
          </a:p>
        </p:txBody>
      </p:sp>
      <p:sp>
        <p:nvSpPr>
          <p:cNvPr id="63" name="TextBox 62"/>
          <p:cNvSpPr txBox="1"/>
          <p:nvPr/>
        </p:nvSpPr>
        <p:spPr>
          <a:xfrm>
            <a:off x="6797441" y="1540047"/>
            <a:ext cx="3518034" cy="461665"/>
          </a:xfrm>
          <a:prstGeom prst="rect">
            <a:avLst/>
          </a:prstGeom>
          <a:noFill/>
        </p:spPr>
        <p:txBody>
          <a:bodyPr wrap="square" rtlCol="0">
            <a:spAutoFit/>
          </a:bodyPr>
          <a:lstStyle/>
          <a:p>
            <a:r>
              <a:rPr lang="en-US" sz="2400" dirty="0"/>
              <a:t>WI</a:t>
            </a:r>
            <a:r>
              <a:rPr lang="en-US" sz="2400" baseline="-25000" dirty="0"/>
              <a:t>&lt;venue, </a:t>
            </a:r>
            <a:r>
              <a:rPr lang="en-US" sz="2400" baseline="-25000" dirty="0" err="1"/>
              <a:t>rev_in</a:t>
            </a:r>
            <a:r>
              <a:rPr lang="en-US" sz="2400" baseline="-25000" dirty="0"/>
              <a:t>, paper&gt;</a:t>
            </a:r>
          </a:p>
        </p:txBody>
      </p:sp>
      <p:sp>
        <p:nvSpPr>
          <p:cNvPr id="64" name="TextBox 63"/>
          <p:cNvSpPr txBox="1"/>
          <p:nvPr/>
        </p:nvSpPr>
        <p:spPr>
          <a:xfrm>
            <a:off x="8905523" y="838719"/>
            <a:ext cx="2376143" cy="461665"/>
          </a:xfrm>
          <a:prstGeom prst="rect">
            <a:avLst/>
          </a:prstGeom>
          <a:noFill/>
        </p:spPr>
        <p:txBody>
          <a:bodyPr wrap="square" rtlCol="0">
            <a:spAutoFit/>
          </a:bodyPr>
          <a:lstStyle/>
          <a:p>
            <a:r>
              <a:rPr lang="en-US" sz="2400" dirty="0"/>
              <a:t>WI</a:t>
            </a:r>
            <a:r>
              <a:rPr lang="en-US" sz="2400" baseline="-25000" dirty="0"/>
              <a:t>&lt;field, </a:t>
            </a:r>
            <a:r>
              <a:rPr lang="en-US" sz="2400" baseline="-25000" dirty="0" err="1"/>
              <a:t>rev_in</a:t>
            </a:r>
            <a:r>
              <a:rPr lang="en-US" sz="2400" baseline="-25000" dirty="0"/>
              <a:t>, paper&gt;</a:t>
            </a:r>
          </a:p>
        </p:txBody>
      </p:sp>
      <p:sp>
        <p:nvSpPr>
          <p:cNvPr id="90" name="TextBox 89"/>
          <p:cNvSpPr txBox="1"/>
          <p:nvPr/>
        </p:nvSpPr>
        <p:spPr>
          <a:xfrm>
            <a:off x="5188681" y="88527"/>
            <a:ext cx="370661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Target </a:t>
            </a:r>
            <a:r>
              <a:rPr lang="en-US" dirty="0" err="1">
                <a:latin typeface="Arial" panose="020B0604020202020204" pitchFamily="34" charset="0"/>
                <a:cs typeface="Arial" panose="020B0604020202020204" pitchFamily="34" charset="0"/>
              </a:rPr>
              <a:t>NodeType</a:t>
            </a:r>
            <a:r>
              <a:rPr lang="en-US" dirty="0">
                <a:latin typeface="Arial" panose="020B0604020202020204" pitchFamily="34" charset="0"/>
                <a:cs typeface="Arial" panose="020B0604020202020204" pitchFamily="34" charset="0"/>
              </a:rPr>
              <a:t>:  Paper</a:t>
            </a:r>
          </a:p>
        </p:txBody>
      </p:sp>
      <p:sp>
        <p:nvSpPr>
          <p:cNvPr id="34" name="TextBox 33"/>
          <p:cNvSpPr txBox="1"/>
          <p:nvPr/>
        </p:nvSpPr>
        <p:spPr>
          <a:xfrm>
            <a:off x="3126724" y="2477762"/>
            <a:ext cx="582664" cy="369332"/>
          </a:xfrm>
          <a:prstGeom prst="rect">
            <a:avLst/>
          </a:prstGeom>
          <a:noFill/>
        </p:spPr>
        <p:txBody>
          <a:bodyPr wrap="square" rtlCol="0">
            <a:spAutoFit/>
          </a:bodyPr>
          <a:lstStyle/>
          <a:p>
            <a:r>
              <a:rPr lang="en-US" dirty="0"/>
              <a:t>...</a:t>
            </a:r>
          </a:p>
        </p:txBody>
      </p:sp>
      <p:sp>
        <p:nvSpPr>
          <p:cNvPr id="35" name="TextBox 34"/>
          <p:cNvSpPr txBox="1"/>
          <p:nvPr/>
        </p:nvSpPr>
        <p:spPr>
          <a:xfrm>
            <a:off x="5649107" y="2429562"/>
            <a:ext cx="582664" cy="369332"/>
          </a:xfrm>
          <a:prstGeom prst="rect">
            <a:avLst/>
          </a:prstGeom>
          <a:noFill/>
        </p:spPr>
        <p:txBody>
          <a:bodyPr wrap="square" rtlCol="0">
            <a:spAutoFit/>
          </a:bodyPr>
          <a:lstStyle/>
          <a:p>
            <a:r>
              <a:rPr lang="en-US" dirty="0"/>
              <a:t>...</a:t>
            </a:r>
          </a:p>
        </p:txBody>
      </p:sp>
      <p:sp>
        <p:nvSpPr>
          <p:cNvPr id="36" name="TextBox 35"/>
          <p:cNvSpPr txBox="1"/>
          <p:nvPr/>
        </p:nvSpPr>
        <p:spPr>
          <a:xfrm>
            <a:off x="7973794" y="2448116"/>
            <a:ext cx="582664" cy="369332"/>
          </a:xfrm>
          <a:prstGeom prst="rect">
            <a:avLst/>
          </a:prstGeom>
          <a:noFill/>
        </p:spPr>
        <p:txBody>
          <a:bodyPr wrap="square" rtlCol="0">
            <a:spAutoFit/>
          </a:bodyPr>
          <a:lstStyle/>
          <a:p>
            <a:r>
              <a:rPr lang="en-US" dirty="0"/>
              <a:t>...</a:t>
            </a:r>
          </a:p>
        </p:txBody>
      </p:sp>
      <p:sp>
        <p:nvSpPr>
          <p:cNvPr id="37" name="TextBox 36"/>
          <p:cNvSpPr txBox="1"/>
          <p:nvPr/>
        </p:nvSpPr>
        <p:spPr>
          <a:xfrm>
            <a:off x="10743919" y="2414100"/>
            <a:ext cx="582664" cy="369332"/>
          </a:xfrm>
          <a:prstGeom prst="rect">
            <a:avLst/>
          </a:prstGeom>
          <a:noFill/>
        </p:spPr>
        <p:txBody>
          <a:bodyPr wrap="square" rtlCol="0">
            <a:spAutoFit/>
          </a:bodyPr>
          <a:lstStyle/>
          <a:p>
            <a:r>
              <a:rPr lang="en-US" dirty="0"/>
              <a:t>...</a:t>
            </a:r>
          </a:p>
        </p:txBody>
      </p:sp>
      <p:pic>
        <p:nvPicPr>
          <p:cNvPr id="23" name="Picture 22">
            <a:extLst>
              <a:ext uri="{FF2B5EF4-FFF2-40B4-BE49-F238E27FC236}">
                <a16:creationId xmlns:a16="http://schemas.microsoft.com/office/drawing/2014/main" id="{5DD96ED3-2E6D-4D33-B967-A2F1C92216B3}"/>
              </a:ext>
            </a:extLst>
          </p:cNvPr>
          <p:cNvPicPr>
            <a:picLocks noChangeAspect="1"/>
          </p:cNvPicPr>
          <p:nvPr/>
        </p:nvPicPr>
        <p:blipFill>
          <a:blip r:embed="rId2"/>
          <a:stretch>
            <a:fillRect/>
          </a:stretch>
        </p:blipFill>
        <p:spPr>
          <a:xfrm>
            <a:off x="232255" y="4889771"/>
            <a:ext cx="7300660" cy="1487681"/>
          </a:xfrm>
          <a:prstGeom prst="rect">
            <a:avLst/>
          </a:prstGeom>
        </p:spPr>
      </p:pic>
      <p:pic>
        <p:nvPicPr>
          <p:cNvPr id="24" name="Picture 23">
            <a:extLst>
              <a:ext uri="{FF2B5EF4-FFF2-40B4-BE49-F238E27FC236}">
                <a16:creationId xmlns:a16="http://schemas.microsoft.com/office/drawing/2014/main" id="{0F4A0D2D-573C-4D1F-8D66-BEAB577889B7}"/>
              </a:ext>
            </a:extLst>
          </p:cNvPr>
          <p:cNvPicPr>
            <a:picLocks noChangeAspect="1"/>
          </p:cNvPicPr>
          <p:nvPr/>
        </p:nvPicPr>
        <p:blipFill>
          <a:blip r:embed="rId3"/>
          <a:stretch>
            <a:fillRect/>
          </a:stretch>
        </p:blipFill>
        <p:spPr>
          <a:xfrm>
            <a:off x="7779282" y="4922665"/>
            <a:ext cx="3968336" cy="1358392"/>
          </a:xfrm>
          <a:prstGeom prst="rect">
            <a:avLst/>
          </a:prstGeom>
        </p:spPr>
      </p:pic>
      <p:sp>
        <p:nvSpPr>
          <p:cNvPr id="26" name="TextBox 25">
            <a:extLst>
              <a:ext uri="{FF2B5EF4-FFF2-40B4-BE49-F238E27FC236}">
                <a16:creationId xmlns:a16="http://schemas.microsoft.com/office/drawing/2014/main" id="{C7A21AB3-085A-44F6-8179-B0257067CDD4}"/>
              </a:ext>
            </a:extLst>
          </p:cNvPr>
          <p:cNvSpPr txBox="1"/>
          <p:nvPr/>
        </p:nvSpPr>
        <p:spPr>
          <a:xfrm>
            <a:off x="3502691" y="3684777"/>
            <a:ext cx="5233905" cy="461665"/>
          </a:xfrm>
          <a:prstGeom prst="rect">
            <a:avLst/>
          </a:prstGeom>
          <a:noFill/>
        </p:spPr>
        <p:txBody>
          <a:bodyPr wrap="square" rtlCol="0">
            <a:spAutoFit/>
          </a:bodyPr>
          <a:lstStyle/>
          <a:p>
            <a:r>
              <a:rPr lang="en-US" sz="2400" dirty="0">
                <a:latin typeface="Arial Rounded MT Bold" panose="020F0704030504030204" pitchFamily="34" charset="0"/>
              </a:rPr>
              <a:t>Step 1: Calculate mutual attention</a:t>
            </a:r>
          </a:p>
        </p:txBody>
      </p:sp>
    </p:spTree>
    <p:extLst>
      <p:ext uri="{BB962C8B-B14F-4D97-AF65-F5344CB8AC3E}">
        <p14:creationId xmlns:p14="http://schemas.microsoft.com/office/powerpoint/2010/main" val="4246508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2476701" y="2341126"/>
            <a:ext cx="651928" cy="66702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2"/>
                </a:solidFill>
              </a:rPr>
              <a:t>x</a:t>
            </a:r>
            <a:r>
              <a:rPr lang="en-US" sz="2000" baseline="-25000" dirty="0" err="1">
                <a:solidFill>
                  <a:schemeClr val="accent2"/>
                </a:solidFill>
              </a:rPr>
              <a:t>sa</a:t>
            </a:r>
            <a:endParaRPr lang="en-US" sz="2000" baseline="-25000" dirty="0">
              <a:solidFill>
                <a:schemeClr val="accent2"/>
              </a:solidFill>
            </a:endParaRPr>
          </a:p>
        </p:txBody>
      </p:sp>
      <p:sp>
        <p:nvSpPr>
          <p:cNvPr id="10" name="Oval 9"/>
          <p:cNvSpPr/>
          <p:nvPr/>
        </p:nvSpPr>
        <p:spPr>
          <a:xfrm>
            <a:off x="6119644" y="569404"/>
            <a:ext cx="726028" cy="720221"/>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t</a:t>
            </a:r>
            <a:endParaRPr lang="en-US" sz="2000" baseline="-25000" dirty="0">
              <a:solidFill>
                <a:schemeClr val="tx1"/>
              </a:solidFill>
            </a:endParaRPr>
          </a:p>
        </p:txBody>
      </p:sp>
      <p:sp>
        <p:nvSpPr>
          <p:cNvPr id="18" name="TextBox 17"/>
          <p:cNvSpPr txBox="1"/>
          <p:nvPr/>
        </p:nvSpPr>
        <p:spPr>
          <a:xfrm>
            <a:off x="127202" y="2999785"/>
            <a:ext cx="1152187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Source </a:t>
            </a:r>
            <a:r>
              <a:rPr lang="en-US" dirty="0" err="1">
                <a:latin typeface="Arial" panose="020B0604020202020204" pitchFamily="34" charset="0"/>
                <a:cs typeface="Arial" panose="020B0604020202020204" pitchFamily="34" charset="0"/>
              </a:rPr>
              <a:t>NodeType</a:t>
            </a:r>
            <a:r>
              <a:rPr lang="en-US" dirty="0">
                <a:latin typeface="Arial" panose="020B0604020202020204" pitchFamily="34" charset="0"/>
                <a:cs typeface="Arial" panose="020B0604020202020204" pitchFamily="34" charset="0"/>
              </a:rPr>
              <a:t>:  Author                              Paper                             Venue                                     Field</a:t>
            </a:r>
          </a:p>
        </p:txBody>
      </p:sp>
      <p:sp>
        <p:nvSpPr>
          <p:cNvPr id="20" name="Oval 19"/>
          <p:cNvSpPr/>
          <p:nvPr/>
        </p:nvSpPr>
        <p:spPr>
          <a:xfrm>
            <a:off x="4887889" y="2341124"/>
            <a:ext cx="650324" cy="665381"/>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sp</a:t>
            </a:r>
            <a:endParaRPr lang="en-US" sz="2000" baseline="-25000" dirty="0">
              <a:solidFill>
                <a:schemeClr val="tx1"/>
              </a:solidFill>
            </a:endParaRPr>
          </a:p>
        </p:txBody>
      </p:sp>
      <p:sp>
        <p:nvSpPr>
          <p:cNvPr id="21" name="Oval 20"/>
          <p:cNvSpPr/>
          <p:nvPr/>
        </p:nvSpPr>
        <p:spPr>
          <a:xfrm>
            <a:off x="7321417" y="2341125"/>
            <a:ext cx="650324" cy="665381"/>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sv</a:t>
            </a:r>
            <a:endParaRPr lang="en-US" sz="2000" baseline="-25000" dirty="0">
              <a:solidFill>
                <a:schemeClr val="tx1"/>
              </a:solidFill>
            </a:endParaRPr>
          </a:p>
        </p:txBody>
      </p:sp>
      <p:sp>
        <p:nvSpPr>
          <p:cNvPr id="22" name="Oval 21"/>
          <p:cNvSpPr/>
          <p:nvPr/>
        </p:nvSpPr>
        <p:spPr>
          <a:xfrm>
            <a:off x="10093595" y="2341124"/>
            <a:ext cx="650324" cy="665381"/>
          </a:xfrm>
          <a:prstGeom prst="ellipse">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sf</a:t>
            </a:r>
            <a:endParaRPr lang="en-US" sz="2000" baseline="-25000" dirty="0">
              <a:solidFill>
                <a:schemeClr val="tx1"/>
              </a:solidFill>
            </a:endParaRPr>
          </a:p>
        </p:txBody>
      </p:sp>
      <p:cxnSp>
        <p:nvCxnSpPr>
          <p:cNvPr id="27" name="Curved Connector 26"/>
          <p:cNvCxnSpPr>
            <a:stCxn id="10" idx="2"/>
            <a:endCxn id="9" idx="7"/>
          </p:cNvCxnSpPr>
          <p:nvPr/>
        </p:nvCxnSpPr>
        <p:spPr>
          <a:xfrm rot="10800000" flipV="1">
            <a:off x="3033156" y="929515"/>
            <a:ext cx="3086488" cy="1509294"/>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2"/>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 name="Curved Connector 32"/>
          <p:cNvCxnSpPr>
            <a:stCxn id="10" idx="3"/>
            <a:endCxn id="20" idx="6"/>
          </p:cNvCxnSpPr>
          <p:nvPr/>
        </p:nvCxnSpPr>
        <p:spPr>
          <a:xfrm rot="5400000">
            <a:off x="5137259" y="1585106"/>
            <a:ext cx="1489664" cy="687755"/>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5">
                    <a:lumMod val="75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Curved Connector 49"/>
          <p:cNvCxnSpPr/>
          <p:nvPr/>
        </p:nvCxnSpPr>
        <p:spPr>
          <a:xfrm rot="16200000" flipH="1">
            <a:off x="6297154" y="1637949"/>
            <a:ext cx="1489665" cy="582069"/>
          </a:xfrm>
          <a:prstGeom prst="curvedConnector2">
            <a:avLst/>
          </a:prstGeom>
          <a:ln w="25400">
            <a:gradFill>
              <a:gsLst>
                <a:gs pos="0">
                  <a:schemeClr val="accent1">
                    <a:lumMod val="5000"/>
                    <a:lumOff val="95000"/>
                  </a:schemeClr>
                </a:gs>
                <a:gs pos="0">
                  <a:srgbClr val="DDEAF6"/>
                </a:gs>
                <a:gs pos="0">
                  <a:schemeClr val="accent5">
                    <a:lumMod val="75000"/>
                  </a:schemeClr>
                </a:gs>
                <a:gs pos="46000">
                  <a:schemeClr val="accent1">
                    <a:lumMod val="45000"/>
                    <a:lumOff val="55000"/>
                  </a:schemeClr>
                </a:gs>
                <a:gs pos="100000">
                  <a:schemeClr val="accent3">
                    <a:lumMod val="50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10" idx="6"/>
            <a:endCxn id="22" idx="1"/>
          </p:cNvCxnSpPr>
          <p:nvPr/>
        </p:nvCxnSpPr>
        <p:spPr>
          <a:xfrm>
            <a:off x="6845672" y="929515"/>
            <a:ext cx="3343161" cy="1509052"/>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6">
                    <a:lumMod val="60000"/>
                    <a:lumOff val="40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253981" y="706684"/>
            <a:ext cx="3518034" cy="830997"/>
          </a:xfrm>
          <a:prstGeom prst="rect">
            <a:avLst/>
          </a:prstGeom>
          <a:noFill/>
        </p:spPr>
        <p:txBody>
          <a:bodyPr wrap="square" rtlCol="0">
            <a:spAutoFit/>
          </a:bodyPr>
          <a:lstStyle/>
          <a:p>
            <a:r>
              <a:rPr lang="en-US" sz="2400" dirty="0"/>
              <a:t>WI</a:t>
            </a:r>
            <a:r>
              <a:rPr lang="en-US" sz="2400" baseline="-25000" dirty="0"/>
              <a:t>&lt;author, write, paper&gt;</a:t>
            </a:r>
          </a:p>
          <a:p>
            <a:r>
              <a:rPr lang="en-US" sz="2400" dirty="0"/>
              <a:t>=</a:t>
            </a:r>
            <a:r>
              <a:rPr lang="en-US" sz="2400" dirty="0" err="1">
                <a:solidFill>
                  <a:schemeClr val="accent2"/>
                </a:solidFill>
              </a:rPr>
              <a:t>Si</a:t>
            </a:r>
            <a:r>
              <a:rPr lang="en-US" sz="2400" baseline="-25000" dirty="0" err="1">
                <a:solidFill>
                  <a:schemeClr val="accent2"/>
                </a:solidFill>
              </a:rPr>
              <a:t>author</a:t>
            </a:r>
            <a:r>
              <a:rPr lang="en-US" sz="2400" dirty="0"/>
              <a:t> </a:t>
            </a:r>
            <a:r>
              <a:rPr lang="en-US" sz="2400" dirty="0" err="1"/>
              <a:t>RI</a:t>
            </a:r>
            <a:r>
              <a:rPr lang="en-US" sz="2400" baseline="-25000" dirty="0" err="1"/>
              <a:t>write</a:t>
            </a:r>
            <a:r>
              <a:rPr lang="en-US" sz="2400" dirty="0"/>
              <a:t> </a:t>
            </a:r>
            <a:r>
              <a:rPr lang="en-US" sz="2400" dirty="0" err="1">
                <a:solidFill>
                  <a:schemeClr val="accent5">
                    <a:lumMod val="75000"/>
                  </a:schemeClr>
                </a:solidFill>
              </a:rPr>
              <a:t>TI</a:t>
            </a:r>
            <a:r>
              <a:rPr lang="en-US" sz="2400" baseline="-25000" dirty="0" err="1">
                <a:solidFill>
                  <a:schemeClr val="accent5">
                    <a:lumMod val="75000"/>
                  </a:schemeClr>
                </a:solidFill>
              </a:rPr>
              <a:t>paper</a:t>
            </a:r>
            <a:endParaRPr lang="en-US" sz="2400" baseline="-25000" dirty="0">
              <a:solidFill>
                <a:schemeClr val="accent5">
                  <a:lumMod val="75000"/>
                </a:schemeClr>
              </a:solidFill>
            </a:endParaRPr>
          </a:p>
        </p:txBody>
      </p:sp>
      <p:sp>
        <p:nvSpPr>
          <p:cNvPr id="62" name="TextBox 61"/>
          <p:cNvSpPr txBox="1"/>
          <p:nvPr/>
        </p:nvSpPr>
        <p:spPr>
          <a:xfrm>
            <a:off x="4047980" y="1491513"/>
            <a:ext cx="3518034" cy="461665"/>
          </a:xfrm>
          <a:prstGeom prst="rect">
            <a:avLst/>
          </a:prstGeom>
          <a:noFill/>
        </p:spPr>
        <p:txBody>
          <a:bodyPr wrap="square" rtlCol="0">
            <a:spAutoFit/>
          </a:bodyPr>
          <a:lstStyle/>
          <a:p>
            <a:r>
              <a:rPr lang="en-US" sz="2400" dirty="0"/>
              <a:t>WI</a:t>
            </a:r>
            <a:r>
              <a:rPr lang="en-US" sz="2400" baseline="-25000" dirty="0"/>
              <a:t>&lt;paper, cite, paper&gt;</a:t>
            </a:r>
          </a:p>
        </p:txBody>
      </p:sp>
      <p:sp>
        <p:nvSpPr>
          <p:cNvPr id="63" name="TextBox 62"/>
          <p:cNvSpPr txBox="1"/>
          <p:nvPr/>
        </p:nvSpPr>
        <p:spPr>
          <a:xfrm>
            <a:off x="6797441" y="1540047"/>
            <a:ext cx="3518034" cy="461665"/>
          </a:xfrm>
          <a:prstGeom prst="rect">
            <a:avLst/>
          </a:prstGeom>
          <a:noFill/>
        </p:spPr>
        <p:txBody>
          <a:bodyPr wrap="square" rtlCol="0">
            <a:spAutoFit/>
          </a:bodyPr>
          <a:lstStyle/>
          <a:p>
            <a:r>
              <a:rPr lang="en-US" sz="2400" dirty="0"/>
              <a:t>WI</a:t>
            </a:r>
            <a:r>
              <a:rPr lang="en-US" sz="2400" baseline="-25000" dirty="0"/>
              <a:t>&lt;venue, </a:t>
            </a:r>
            <a:r>
              <a:rPr lang="en-US" sz="2400" baseline="-25000" dirty="0" err="1"/>
              <a:t>rev_in</a:t>
            </a:r>
            <a:r>
              <a:rPr lang="en-US" sz="2400" baseline="-25000" dirty="0"/>
              <a:t>, paper&gt;</a:t>
            </a:r>
          </a:p>
        </p:txBody>
      </p:sp>
      <p:sp>
        <p:nvSpPr>
          <p:cNvPr id="64" name="TextBox 63"/>
          <p:cNvSpPr txBox="1"/>
          <p:nvPr/>
        </p:nvSpPr>
        <p:spPr>
          <a:xfrm>
            <a:off x="8905523" y="838719"/>
            <a:ext cx="2376143" cy="461665"/>
          </a:xfrm>
          <a:prstGeom prst="rect">
            <a:avLst/>
          </a:prstGeom>
          <a:noFill/>
        </p:spPr>
        <p:txBody>
          <a:bodyPr wrap="square" rtlCol="0">
            <a:spAutoFit/>
          </a:bodyPr>
          <a:lstStyle/>
          <a:p>
            <a:r>
              <a:rPr lang="en-US" sz="2400" dirty="0"/>
              <a:t>WI</a:t>
            </a:r>
            <a:r>
              <a:rPr lang="en-US" sz="2400" baseline="-25000" dirty="0"/>
              <a:t>&lt;field, </a:t>
            </a:r>
            <a:r>
              <a:rPr lang="en-US" sz="2400" baseline="-25000" dirty="0" err="1"/>
              <a:t>rev_in</a:t>
            </a:r>
            <a:r>
              <a:rPr lang="en-US" sz="2400" baseline="-25000" dirty="0"/>
              <a:t>, paper&gt;</a:t>
            </a:r>
          </a:p>
        </p:txBody>
      </p:sp>
      <p:cxnSp>
        <p:nvCxnSpPr>
          <p:cNvPr id="65" name="Curved Connector 64"/>
          <p:cNvCxnSpPr>
            <a:stCxn id="68" idx="2"/>
            <a:endCxn id="9" idx="5"/>
          </p:cNvCxnSpPr>
          <p:nvPr/>
        </p:nvCxnSpPr>
        <p:spPr>
          <a:xfrm rot="10800000">
            <a:off x="3033156" y="2910466"/>
            <a:ext cx="2562244" cy="1685597"/>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2"/>
                </a:gs>
              </a:gsLst>
              <a:lin ang="5400000" scaled="1"/>
            </a:gradFill>
            <a:prstDash val="soli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a:off x="5595400" y="4235951"/>
            <a:ext cx="726028" cy="720221"/>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90" name="TextBox 89"/>
          <p:cNvSpPr txBox="1"/>
          <p:nvPr/>
        </p:nvSpPr>
        <p:spPr>
          <a:xfrm>
            <a:off x="5188681" y="88527"/>
            <a:ext cx="370661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Target </a:t>
            </a:r>
            <a:r>
              <a:rPr lang="en-US" dirty="0" err="1">
                <a:latin typeface="Arial" panose="020B0604020202020204" pitchFamily="34" charset="0"/>
                <a:cs typeface="Arial" panose="020B0604020202020204" pitchFamily="34" charset="0"/>
              </a:rPr>
              <a:t>NodeType</a:t>
            </a:r>
            <a:r>
              <a:rPr lang="en-US" dirty="0">
                <a:latin typeface="Arial" panose="020B0604020202020204" pitchFamily="34" charset="0"/>
                <a:cs typeface="Arial" panose="020B0604020202020204" pitchFamily="34" charset="0"/>
              </a:rPr>
              <a:t>:  Paper</a:t>
            </a:r>
          </a:p>
        </p:txBody>
      </p:sp>
      <p:sp>
        <p:nvSpPr>
          <p:cNvPr id="100" name="TextBox 99"/>
          <p:cNvSpPr txBox="1"/>
          <p:nvPr/>
        </p:nvSpPr>
        <p:spPr>
          <a:xfrm>
            <a:off x="1376330" y="3765064"/>
            <a:ext cx="3518034" cy="830997"/>
          </a:xfrm>
          <a:prstGeom prst="rect">
            <a:avLst/>
          </a:prstGeom>
          <a:noFill/>
        </p:spPr>
        <p:txBody>
          <a:bodyPr wrap="square" rtlCol="0">
            <a:spAutoFit/>
          </a:bodyPr>
          <a:lstStyle/>
          <a:p>
            <a:r>
              <a:rPr lang="en-US" sz="2400" dirty="0"/>
              <a:t>WP</a:t>
            </a:r>
            <a:r>
              <a:rPr lang="en-US" sz="2400" baseline="-25000" dirty="0"/>
              <a:t>&lt;author, write, paper&gt;</a:t>
            </a:r>
          </a:p>
          <a:p>
            <a:r>
              <a:rPr lang="en-US" sz="2400" dirty="0"/>
              <a:t>=</a:t>
            </a:r>
            <a:r>
              <a:rPr lang="en-US" sz="2400" dirty="0" err="1">
                <a:solidFill>
                  <a:schemeClr val="accent2"/>
                </a:solidFill>
              </a:rPr>
              <a:t>SP</a:t>
            </a:r>
            <a:r>
              <a:rPr lang="en-US" sz="2400" baseline="-25000" dirty="0" err="1">
                <a:solidFill>
                  <a:schemeClr val="accent2"/>
                </a:solidFill>
              </a:rPr>
              <a:t>author</a:t>
            </a:r>
            <a:r>
              <a:rPr lang="en-US" sz="2400" dirty="0"/>
              <a:t> </a:t>
            </a:r>
            <a:r>
              <a:rPr lang="en-US" sz="2400" dirty="0" err="1"/>
              <a:t>RP</a:t>
            </a:r>
            <a:r>
              <a:rPr lang="en-US" sz="2400" baseline="-25000" dirty="0" err="1"/>
              <a:t>write</a:t>
            </a:r>
            <a:r>
              <a:rPr lang="en-US" sz="2400" dirty="0"/>
              <a:t> </a:t>
            </a:r>
            <a:r>
              <a:rPr lang="en-US" sz="2400" dirty="0" err="1">
                <a:solidFill>
                  <a:schemeClr val="accent5">
                    <a:lumMod val="75000"/>
                  </a:schemeClr>
                </a:solidFill>
              </a:rPr>
              <a:t>TP</a:t>
            </a:r>
            <a:r>
              <a:rPr lang="en-US" sz="2400" baseline="-25000" dirty="0" err="1">
                <a:solidFill>
                  <a:schemeClr val="accent5">
                    <a:lumMod val="75000"/>
                  </a:schemeClr>
                </a:solidFill>
              </a:rPr>
              <a:t>paper</a:t>
            </a:r>
            <a:endParaRPr lang="en-US" sz="2400" baseline="-25000" dirty="0">
              <a:solidFill>
                <a:schemeClr val="accent5">
                  <a:lumMod val="75000"/>
                </a:schemeClr>
              </a:solidFill>
            </a:endParaRPr>
          </a:p>
        </p:txBody>
      </p:sp>
      <p:cxnSp>
        <p:nvCxnSpPr>
          <p:cNvPr id="119" name="Straight Arrow Connector 118"/>
          <p:cNvCxnSpPr/>
          <p:nvPr/>
        </p:nvCxnSpPr>
        <p:spPr>
          <a:xfrm flipH="1">
            <a:off x="3821603" y="1478286"/>
            <a:ext cx="17144" cy="2485175"/>
          </a:xfrm>
          <a:prstGeom prst="straightConnector1">
            <a:avLst/>
          </a:prstGeom>
          <a:ln w="19050">
            <a:solidFill>
              <a:schemeClr val="tx1"/>
            </a:solidFill>
            <a:prstDash val="dash"/>
            <a:tailEnd type="triangle"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stretch>
            <a:fillRect/>
          </a:stretch>
        </p:blipFill>
        <p:spPr>
          <a:xfrm>
            <a:off x="5756231" y="4371157"/>
            <a:ext cx="368415" cy="449808"/>
          </a:xfrm>
          <a:prstGeom prst="rect">
            <a:avLst/>
          </a:prstGeom>
        </p:spPr>
      </p:pic>
      <p:sp>
        <p:nvSpPr>
          <p:cNvPr id="35" name="TextBox 34"/>
          <p:cNvSpPr txBox="1"/>
          <p:nvPr/>
        </p:nvSpPr>
        <p:spPr>
          <a:xfrm>
            <a:off x="3126724" y="2477762"/>
            <a:ext cx="582664" cy="369332"/>
          </a:xfrm>
          <a:prstGeom prst="rect">
            <a:avLst/>
          </a:prstGeom>
          <a:noFill/>
        </p:spPr>
        <p:txBody>
          <a:bodyPr wrap="square" rtlCol="0">
            <a:spAutoFit/>
          </a:bodyPr>
          <a:lstStyle/>
          <a:p>
            <a:r>
              <a:rPr lang="en-US" dirty="0"/>
              <a:t>...</a:t>
            </a:r>
          </a:p>
        </p:txBody>
      </p:sp>
      <p:sp>
        <p:nvSpPr>
          <p:cNvPr id="36" name="TextBox 35"/>
          <p:cNvSpPr txBox="1"/>
          <p:nvPr/>
        </p:nvSpPr>
        <p:spPr>
          <a:xfrm>
            <a:off x="5649107" y="2429562"/>
            <a:ext cx="582664" cy="369332"/>
          </a:xfrm>
          <a:prstGeom prst="rect">
            <a:avLst/>
          </a:prstGeom>
          <a:noFill/>
        </p:spPr>
        <p:txBody>
          <a:bodyPr wrap="square" rtlCol="0">
            <a:spAutoFit/>
          </a:bodyPr>
          <a:lstStyle/>
          <a:p>
            <a:r>
              <a:rPr lang="en-US" dirty="0"/>
              <a:t>...</a:t>
            </a:r>
          </a:p>
        </p:txBody>
      </p:sp>
      <p:sp>
        <p:nvSpPr>
          <p:cNvPr id="37" name="TextBox 36"/>
          <p:cNvSpPr txBox="1"/>
          <p:nvPr/>
        </p:nvSpPr>
        <p:spPr>
          <a:xfrm>
            <a:off x="7973794" y="2448116"/>
            <a:ext cx="582664" cy="369332"/>
          </a:xfrm>
          <a:prstGeom prst="rect">
            <a:avLst/>
          </a:prstGeom>
          <a:noFill/>
        </p:spPr>
        <p:txBody>
          <a:bodyPr wrap="square" rtlCol="0">
            <a:spAutoFit/>
          </a:bodyPr>
          <a:lstStyle/>
          <a:p>
            <a:r>
              <a:rPr lang="en-US" dirty="0"/>
              <a:t>...</a:t>
            </a:r>
          </a:p>
        </p:txBody>
      </p:sp>
      <p:sp>
        <p:nvSpPr>
          <p:cNvPr id="38" name="TextBox 37"/>
          <p:cNvSpPr txBox="1"/>
          <p:nvPr/>
        </p:nvSpPr>
        <p:spPr>
          <a:xfrm>
            <a:off x="10743919" y="2414100"/>
            <a:ext cx="582664" cy="369332"/>
          </a:xfrm>
          <a:prstGeom prst="rect">
            <a:avLst/>
          </a:prstGeom>
          <a:noFill/>
        </p:spPr>
        <p:txBody>
          <a:bodyPr wrap="square" rtlCol="0">
            <a:spAutoFit/>
          </a:bodyPr>
          <a:lstStyle/>
          <a:p>
            <a:r>
              <a:rPr lang="en-US" dirty="0"/>
              <a:t>...</a:t>
            </a:r>
          </a:p>
        </p:txBody>
      </p:sp>
      <p:sp>
        <p:nvSpPr>
          <p:cNvPr id="28" name="TextBox 27"/>
          <p:cNvSpPr txBox="1"/>
          <p:nvPr/>
        </p:nvSpPr>
        <p:spPr>
          <a:xfrm>
            <a:off x="635084" y="4796955"/>
            <a:ext cx="4796144" cy="1200329"/>
          </a:xfrm>
          <a:prstGeom prst="rect">
            <a:avLst/>
          </a:prstGeom>
          <a:noFill/>
        </p:spPr>
        <p:txBody>
          <a:bodyPr wrap="square" rtlCol="0">
            <a:spAutoFit/>
          </a:bodyPr>
          <a:lstStyle/>
          <a:p>
            <a:r>
              <a:rPr lang="en-US" sz="2400" dirty="0">
                <a:latin typeface="Arial Rounded MT Bold" panose="020F0704030504030204" pitchFamily="34" charset="0"/>
              </a:rPr>
              <a:t>Step 2: Propagation:</a:t>
            </a:r>
          </a:p>
          <a:p>
            <a:r>
              <a:rPr lang="en-US" sz="2400" dirty="0">
                <a:latin typeface="Arial Rounded MT Bold" panose="020F0704030504030204" pitchFamily="34" charset="0"/>
              </a:rPr>
              <a:t>Propagate feature from source to target (with different types)</a:t>
            </a:r>
          </a:p>
        </p:txBody>
      </p:sp>
      <p:pic>
        <p:nvPicPr>
          <p:cNvPr id="4" name="Picture 3">
            <a:extLst>
              <a:ext uri="{FF2B5EF4-FFF2-40B4-BE49-F238E27FC236}">
                <a16:creationId xmlns:a16="http://schemas.microsoft.com/office/drawing/2014/main" id="{BC6DD49F-0D34-4577-B25A-625A24690813}"/>
              </a:ext>
            </a:extLst>
          </p:cNvPr>
          <p:cNvPicPr>
            <a:picLocks noChangeAspect="1"/>
          </p:cNvPicPr>
          <p:nvPr/>
        </p:nvPicPr>
        <p:blipFill rotWithShape="1">
          <a:blip r:embed="rId3"/>
          <a:srcRect r="8713"/>
          <a:stretch/>
        </p:blipFill>
        <p:spPr>
          <a:xfrm>
            <a:off x="6482259" y="3765064"/>
            <a:ext cx="5582914" cy="1253863"/>
          </a:xfrm>
          <a:prstGeom prst="rect">
            <a:avLst/>
          </a:prstGeom>
        </p:spPr>
      </p:pic>
    </p:spTree>
    <p:extLst>
      <p:ext uri="{BB962C8B-B14F-4D97-AF65-F5344CB8AC3E}">
        <p14:creationId xmlns:p14="http://schemas.microsoft.com/office/powerpoint/2010/main" val="786310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2476701" y="2341126"/>
            <a:ext cx="651928" cy="66702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2"/>
                </a:solidFill>
              </a:rPr>
              <a:t>x</a:t>
            </a:r>
            <a:r>
              <a:rPr lang="en-US" sz="2000" baseline="-25000" dirty="0" err="1">
                <a:solidFill>
                  <a:schemeClr val="accent2"/>
                </a:solidFill>
              </a:rPr>
              <a:t>sa</a:t>
            </a:r>
            <a:endParaRPr lang="en-US" sz="2000" baseline="-25000" dirty="0">
              <a:solidFill>
                <a:schemeClr val="accent2"/>
              </a:solidFill>
            </a:endParaRPr>
          </a:p>
        </p:txBody>
      </p:sp>
      <p:sp>
        <p:nvSpPr>
          <p:cNvPr id="10" name="Oval 9"/>
          <p:cNvSpPr/>
          <p:nvPr/>
        </p:nvSpPr>
        <p:spPr>
          <a:xfrm>
            <a:off x="6119644" y="569404"/>
            <a:ext cx="726028" cy="720221"/>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t</a:t>
            </a:r>
            <a:endParaRPr lang="en-US" sz="2000" baseline="-25000" dirty="0">
              <a:solidFill>
                <a:schemeClr val="tx1"/>
              </a:solidFill>
            </a:endParaRPr>
          </a:p>
        </p:txBody>
      </p:sp>
      <p:sp>
        <p:nvSpPr>
          <p:cNvPr id="18" name="TextBox 17"/>
          <p:cNvSpPr txBox="1"/>
          <p:nvPr/>
        </p:nvSpPr>
        <p:spPr>
          <a:xfrm>
            <a:off x="127202" y="2999785"/>
            <a:ext cx="1152187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Source </a:t>
            </a:r>
            <a:r>
              <a:rPr lang="en-US" dirty="0" err="1">
                <a:latin typeface="Arial" panose="020B0604020202020204" pitchFamily="34" charset="0"/>
                <a:cs typeface="Arial" panose="020B0604020202020204" pitchFamily="34" charset="0"/>
              </a:rPr>
              <a:t>NodeType</a:t>
            </a:r>
            <a:r>
              <a:rPr lang="en-US" dirty="0">
                <a:latin typeface="Arial" panose="020B0604020202020204" pitchFamily="34" charset="0"/>
                <a:cs typeface="Arial" panose="020B0604020202020204" pitchFamily="34" charset="0"/>
              </a:rPr>
              <a:t>:  Author                              Paper                             Venue                                     Field</a:t>
            </a:r>
          </a:p>
        </p:txBody>
      </p:sp>
      <p:sp>
        <p:nvSpPr>
          <p:cNvPr id="20" name="Oval 19"/>
          <p:cNvSpPr/>
          <p:nvPr/>
        </p:nvSpPr>
        <p:spPr>
          <a:xfrm>
            <a:off x="4887889" y="2341124"/>
            <a:ext cx="650324" cy="665381"/>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sp</a:t>
            </a:r>
            <a:endParaRPr lang="en-US" sz="2000" baseline="-25000" dirty="0">
              <a:solidFill>
                <a:schemeClr val="tx1"/>
              </a:solidFill>
            </a:endParaRPr>
          </a:p>
        </p:txBody>
      </p:sp>
      <p:sp>
        <p:nvSpPr>
          <p:cNvPr id="21" name="Oval 20"/>
          <p:cNvSpPr/>
          <p:nvPr/>
        </p:nvSpPr>
        <p:spPr>
          <a:xfrm>
            <a:off x="7321417" y="2341125"/>
            <a:ext cx="650324" cy="665381"/>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sv</a:t>
            </a:r>
            <a:endParaRPr lang="en-US" sz="2000" baseline="-25000" dirty="0">
              <a:solidFill>
                <a:schemeClr val="tx1"/>
              </a:solidFill>
            </a:endParaRPr>
          </a:p>
        </p:txBody>
      </p:sp>
      <p:sp>
        <p:nvSpPr>
          <p:cNvPr id="22" name="Oval 21"/>
          <p:cNvSpPr/>
          <p:nvPr/>
        </p:nvSpPr>
        <p:spPr>
          <a:xfrm>
            <a:off x="10093595" y="2341124"/>
            <a:ext cx="650324" cy="665381"/>
          </a:xfrm>
          <a:prstGeom prst="ellipse">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sf</a:t>
            </a:r>
            <a:endParaRPr lang="en-US" sz="2000" baseline="-25000" dirty="0">
              <a:solidFill>
                <a:schemeClr val="tx1"/>
              </a:solidFill>
            </a:endParaRPr>
          </a:p>
        </p:txBody>
      </p:sp>
      <p:cxnSp>
        <p:nvCxnSpPr>
          <p:cNvPr id="27" name="Curved Connector 26"/>
          <p:cNvCxnSpPr>
            <a:stCxn id="10" idx="2"/>
            <a:endCxn id="9" idx="7"/>
          </p:cNvCxnSpPr>
          <p:nvPr/>
        </p:nvCxnSpPr>
        <p:spPr>
          <a:xfrm rot="10800000" flipV="1">
            <a:off x="3033156" y="929515"/>
            <a:ext cx="3086488" cy="1509294"/>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2"/>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 name="Curved Connector 32"/>
          <p:cNvCxnSpPr>
            <a:stCxn id="10" idx="3"/>
            <a:endCxn id="20" idx="6"/>
          </p:cNvCxnSpPr>
          <p:nvPr/>
        </p:nvCxnSpPr>
        <p:spPr>
          <a:xfrm rot="5400000">
            <a:off x="5137259" y="1585106"/>
            <a:ext cx="1489664" cy="687755"/>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5">
                    <a:lumMod val="75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Curved Connector 49"/>
          <p:cNvCxnSpPr/>
          <p:nvPr/>
        </p:nvCxnSpPr>
        <p:spPr>
          <a:xfrm rot="16200000" flipH="1">
            <a:off x="6297154" y="1637949"/>
            <a:ext cx="1489665" cy="582069"/>
          </a:xfrm>
          <a:prstGeom prst="curvedConnector2">
            <a:avLst/>
          </a:prstGeom>
          <a:ln w="25400">
            <a:gradFill>
              <a:gsLst>
                <a:gs pos="0">
                  <a:schemeClr val="accent1">
                    <a:lumMod val="5000"/>
                    <a:lumOff val="95000"/>
                  </a:schemeClr>
                </a:gs>
                <a:gs pos="0">
                  <a:srgbClr val="DDEAF6"/>
                </a:gs>
                <a:gs pos="0">
                  <a:schemeClr val="accent5">
                    <a:lumMod val="75000"/>
                  </a:schemeClr>
                </a:gs>
                <a:gs pos="46000">
                  <a:schemeClr val="accent1">
                    <a:lumMod val="45000"/>
                    <a:lumOff val="55000"/>
                  </a:schemeClr>
                </a:gs>
                <a:gs pos="100000">
                  <a:schemeClr val="accent3">
                    <a:lumMod val="50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10" idx="6"/>
            <a:endCxn id="22" idx="1"/>
          </p:cNvCxnSpPr>
          <p:nvPr/>
        </p:nvCxnSpPr>
        <p:spPr>
          <a:xfrm>
            <a:off x="6845672" y="929515"/>
            <a:ext cx="3343161" cy="1509052"/>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6">
                    <a:lumMod val="60000"/>
                    <a:lumOff val="40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253981" y="706684"/>
            <a:ext cx="3518034" cy="830997"/>
          </a:xfrm>
          <a:prstGeom prst="rect">
            <a:avLst/>
          </a:prstGeom>
          <a:noFill/>
        </p:spPr>
        <p:txBody>
          <a:bodyPr wrap="square" rtlCol="0">
            <a:spAutoFit/>
          </a:bodyPr>
          <a:lstStyle/>
          <a:p>
            <a:r>
              <a:rPr lang="en-US" sz="2400" dirty="0"/>
              <a:t>WI</a:t>
            </a:r>
            <a:r>
              <a:rPr lang="en-US" sz="2400" baseline="-25000" dirty="0"/>
              <a:t>&lt;author, write, paper&gt;</a:t>
            </a:r>
          </a:p>
          <a:p>
            <a:r>
              <a:rPr lang="en-US" sz="2400" dirty="0"/>
              <a:t>=</a:t>
            </a:r>
            <a:r>
              <a:rPr lang="en-US" sz="2400" dirty="0" err="1">
                <a:solidFill>
                  <a:schemeClr val="accent2"/>
                </a:solidFill>
              </a:rPr>
              <a:t>Si</a:t>
            </a:r>
            <a:r>
              <a:rPr lang="en-US" sz="2400" baseline="-25000" dirty="0" err="1">
                <a:solidFill>
                  <a:schemeClr val="accent2"/>
                </a:solidFill>
              </a:rPr>
              <a:t>author</a:t>
            </a:r>
            <a:r>
              <a:rPr lang="en-US" sz="2400" dirty="0"/>
              <a:t> </a:t>
            </a:r>
            <a:r>
              <a:rPr lang="en-US" sz="2400" dirty="0" err="1"/>
              <a:t>RI</a:t>
            </a:r>
            <a:r>
              <a:rPr lang="en-US" sz="2400" baseline="-25000" dirty="0" err="1"/>
              <a:t>write</a:t>
            </a:r>
            <a:r>
              <a:rPr lang="en-US" sz="2400" dirty="0"/>
              <a:t> </a:t>
            </a:r>
            <a:r>
              <a:rPr lang="en-US" sz="2400" dirty="0" err="1">
                <a:solidFill>
                  <a:schemeClr val="accent5">
                    <a:lumMod val="75000"/>
                  </a:schemeClr>
                </a:solidFill>
              </a:rPr>
              <a:t>TI</a:t>
            </a:r>
            <a:r>
              <a:rPr lang="en-US" sz="2400" baseline="-25000" dirty="0" err="1">
                <a:solidFill>
                  <a:schemeClr val="accent5">
                    <a:lumMod val="75000"/>
                  </a:schemeClr>
                </a:solidFill>
              </a:rPr>
              <a:t>paper</a:t>
            </a:r>
            <a:endParaRPr lang="en-US" sz="2400" baseline="-25000" dirty="0">
              <a:solidFill>
                <a:schemeClr val="accent5">
                  <a:lumMod val="75000"/>
                </a:schemeClr>
              </a:solidFill>
            </a:endParaRPr>
          </a:p>
        </p:txBody>
      </p:sp>
      <p:sp>
        <p:nvSpPr>
          <p:cNvPr id="62" name="TextBox 61"/>
          <p:cNvSpPr txBox="1"/>
          <p:nvPr/>
        </p:nvSpPr>
        <p:spPr>
          <a:xfrm>
            <a:off x="4047980" y="1491513"/>
            <a:ext cx="3518034" cy="461665"/>
          </a:xfrm>
          <a:prstGeom prst="rect">
            <a:avLst/>
          </a:prstGeom>
          <a:noFill/>
        </p:spPr>
        <p:txBody>
          <a:bodyPr wrap="square" rtlCol="0">
            <a:spAutoFit/>
          </a:bodyPr>
          <a:lstStyle/>
          <a:p>
            <a:r>
              <a:rPr lang="en-US" sz="2400" dirty="0"/>
              <a:t>WI</a:t>
            </a:r>
            <a:r>
              <a:rPr lang="en-US" sz="2400" baseline="-25000" dirty="0"/>
              <a:t>&lt;paper, cite, paper&gt;</a:t>
            </a:r>
          </a:p>
        </p:txBody>
      </p:sp>
      <p:sp>
        <p:nvSpPr>
          <p:cNvPr id="63" name="TextBox 62"/>
          <p:cNvSpPr txBox="1"/>
          <p:nvPr/>
        </p:nvSpPr>
        <p:spPr>
          <a:xfrm>
            <a:off x="6797441" y="1540047"/>
            <a:ext cx="3518034" cy="461665"/>
          </a:xfrm>
          <a:prstGeom prst="rect">
            <a:avLst/>
          </a:prstGeom>
          <a:noFill/>
        </p:spPr>
        <p:txBody>
          <a:bodyPr wrap="square" rtlCol="0">
            <a:spAutoFit/>
          </a:bodyPr>
          <a:lstStyle/>
          <a:p>
            <a:r>
              <a:rPr lang="en-US" sz="2400" dirty="0"/>
              <a:t>WI</a:t>
            </a:r>
            <a:r>
              <a:rPr lang="en-US" sz="2400" baseline="-25000" dirty="0"/>
              <a:t>&lt;venue, </a:t>
            </a:r>
            <a:r>
              <a:rPr lang="en-US" sz="2400" baseline="-25000" dirty="0" err="1"/>
              <a:t>rev_in</a:t>
            </a:r>
            <a:r>
              <a:rPr lang="en-US" sz="2400" baseline="-25000" dirty="0"/>
              <a:t>, paper&gt;</a:t>
            </a:r>
          </a:p>
        </p:txBody>
      </p:sp>
      <p:sp>
        <p:nvSpPr>
          <p:cNvPr id="64" name="TextBox 63"/>
          <p:cNvSpPr txBox="1"/>
          <p:nvPr/>
        </p:nvSpPr>
        <p:spPr>
          <a:xfrm>
            <a:off x="8905523" y="838719"/>
            <a:ext cx="2376143" cy="461665"/>
          </a:xfrm>
          <a:prstGeom prst="rect">
            <a:avLst/>
          </a:prstGeom>
          <a:noFill/>
        </p:spPr>
        <p:txBody>
          <a:bodyPr wrap="square" rtlCol="0">
            <a:spAutoFit/>
          </a:bodyPr>
          <a:lstStyle/>
          <a:p>
            <a:r>
              <a:rPr lang="en-US" sz="2400" dirty="0"/>
              <a:t>WI</a:t>
            </a:r>
            <a:r>
              <a:rPr lang="en-US" sz="2400" baseline="-25000" dirty="0"/>
              <a:t>&lt;field, </a:t>
            </a:r>
            <a:r>
              <a:rPr lang="en-US" sz="2400" baseline="-25000" dirty="0" err="1"/>
              <a:t>rev_in</a:t>
            </a:r>
            <a:r>
              <a:rPr lang="en-US" sz="2400" baseline="-25000" dirty="0"/>
              <a:t>, paper&gt;</a:t>
            </a:r>
          </a:p>
        </p:txBody>
      </p:sp>
      <p:cxnSp>
        <p:nvCxnSpPr>
          <p:cNvPr id="65" name="Curved Connector 64"/>
          <p:cNvCxnSpPr>
            <a:stCxn id="68" idx="2"/>
            <a:endCxn id="9" idx="5"/>
          </p:cNvCxnSpPr>
          <p:nvPr/>
        </p:nvCxnSpPr>
        <p:spPr>
          <a:xfrm rot="10800000">
            <a:off x="3033156" y="2910466"/>
            <a:ext cx="2562244" cy="1685597"/>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2"/>
                </a:gs>
              </a:gsLst>
              <a:lin ang="5400000" scaled="1"/>
            </a:gradFill>
            <a:prstDash val="soli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a:off x="5595400" y="4235951"/>
            <a:ext cx="726028" cy="720221"/>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90" name="TextBox 89"/>
          <p:cNvSpPr txBox="1"/>
          <p:nvPr/>
        </p:nvSpPr>
        <p:spPr>
          <a:xfrm>
            <a:off x="5188681" y="88527"/>
            <a:ext cx="370661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Target </a:t>
            </a:r>
            <a:r>
              <a:rPr lang="en-US" dirty="0" err="1">
                <a:latin typeface="Arial" panose="020B0604020202020204" pitchFamily="34" charset="0"/>
                <a:cs typeface="Arial" panose="020B0604020202020204" pitchFamily="34" charset="0"/>
              </a:rPr>
              <a:t>NodeType</a:t>
            </a:r>
            <a:r>
              <a:rPr lang="en-US" dirty="0">
                <a:latin typeface="Arial" panose="020B0604020202020204" pitchFamily="34" charset="0"/>
                <a:cs typeface="Arial" panose="020B0604020202020204" pitchFamily="34" charset="0"/>
              </a:rPr>
              <a:t>:  Paper</a:t>
            </a:r>
          </a:p>
        </p:txBody>
      </p:sp>
      <p:sp>
        <p:nvSpPr>
          <p:cNvPr id="100" name="TextBox 99"/>
          <p:cNvSpPr txBox="1"/>
          <p:nvPr/>
        </p:nvSpPr>
        <p:spPr>
          <a:xfrm>
            <a:off x="1376330" y="3765064"/>
            <a:ext cx="3518034" cy="830997"/>
          </a:xfrm>
          <a:prstGeom prst="rect">
            <a:avLst/>
          </a:prstGeom>
          <a:noFill/>
        </p:spPr>
        <p:txBody>
          <a:bodyPr wrap="square" rtlCol="0">
            <a:spAutoFit/>
          </a:bodyPr>
          <a:lstStyle/>
          <a:p>
            <a:r>
              <a:rPr lang="en-US" sz="2400" dirty="0"/>
              <a:t>WP</a:t>
            </a:r>
            <a:r>
              <a:rPr lang="en-US" sz="2400" baseline="-25000" dirty="0"/>
              <a:t>&lt;author, write, paper&gt;</a:t>
            </a:r>
          </a:p>
          <a:p>
            <a:r>
              <a:rPr lang="en-US" sz="2400" dirty="0"/>
              <a:t>=</a:t>
            </a:r>
            <a:r>
              <a:rPr lang="en-US" sz="2400" dirty="0" err="1">
                <a:solidFill>
                  <a:schemeClr val="accent2"/>
                </a:solidFill>
              </a:rPr>
              <a:t>SP</a:t>
            </a:r>
            <a:r>
              <a:rPr lang="en-US" sz="2400" baseline="-25000" dirty="0" err="1">
                <a:solidFill>
                  <a:schemeClr val="accent2"/>
                </a:solidFill>
              </a:rPr>
              <a:t>author</a:t>
            </a:r>
            <a:r>
              <a:rPr lang="en-US" sz="2400" dirty="0"/>
              <a:t> </a:t>
            </a:r>
            <a:r>
              <a:rPr lang="en-US" sz="2400" dirty="0" err="1"/>
              <a:t>RP</a:t>
            </a:r>
            <a:r>
              <a:rPr lang="en-US" sz="2400" baseline="-25000" dirty="0" err="1"/>
              <a:t>write</a:t>
            </a:r>
            <a:r>
              <a:rPr lang="en-US" sz="2400" dirty="0"/>
              <a:t> </a:t>
            </a:r>
            <a:r>
              <a:rPr lang="en-US" sz="2400" dirty="0" err="1">
                <a:solidFill>
                  <a:schemeClr val="accent5">
                    <a:lumMod val="75000"/>
                  </a:schemeClr>
                </a:solidFill>
              </a:rPr>
              <a:t>TP</a:t>
            </a:r>
            <a:r>
              <a:rPr lang="en-US" sz="2400" baseline="-25000" dirty="0" err="1">
                <a:solidFill>
                  <a:schemeClr val="accent5">
                    <a:lumMod val="75000"/>
                  </a:schemeClr>
                </a:solidFill>
              </a:rPr>
              <a:t>paper</a:t>
            </a:r>
            <a:endParaRPr lang="en-US" sz="2400" baseline="-25000" dirty="0">
              <a:solidFill>
                <a:schemeClr val="accent5">
                  <a:lumMod val="75000"/>
                </a:schemeClr>
              </a:solidFill>
            </a:endParaRPr>
          </a:p>
        </p:txBody>
      </p:sp>
      <p:cxnSp>
        <p:nvCxnSpPr>
          <p:cNvPr id="119" name="Straight Arrow Connector 118"/>
          <p:cNvCxnSpPr/>
          <p:nvPr/>
        </p:nvCxnSpPr>
        <p:spPr>
          <a:xfrm flipH="1">
            <a:off x="3821603" y="1478286"/>
            <a:ext cx="17144" cy="2485175"/>
          </a:xfrm>
          <a:prstGeom prst="straightConnector1">
            <a:avLst/>
          </a:prstGeom>
          <a:ln w="19050">
            <a:solidFill>
              <a:schemeClr val="tx1"/>
            </a:solidFill>
            <a:prstDash val="dash"/>
            <a:tailEnd type="triangle"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stretch>
            <a:fillRect/>
          </a:stretch>
        </p:blipFill>
        <p:spPr>
          <a:xfrm>
            <a:off x="5756231" y="4371157"/>
            <a:ext cx="368415" cy="449808"/>
          </a:xfrm>
          <a:prstGeom prst="rect">
            <a:avLst/>
          </a:prstGeom>
        </p:spPr>
      </p:pic>
      <p:sp>
        <p:nvSpPr>
          <p:cNvPr id="35" name="TextBox 34"/>
          <p:cNvSpPr txBox="1"/>
          <p:nvPr/>
        </p:nvSpPr>
        <p:spPr>
          <a:xfrm>
            <a:off x="3126724" y="2477762"/>
            <a:ext cx="582664" cy="369332"/>
          </a:xfrm>
          <a:prstGeom prst="rect">
            <a:avLst/>
          </a:prstGeom>
          <a:noFill/>
        </p:spPr>
        <p:txBody>
          <a:bodyPr wrap="square" rtlCol="0">
            <a:spAutoFit/>
          </a:bodyPr>
          <a:lstStyle/>
          <a:p>
            <a:r>
              <a:rPr lang="en-US" dirty="0"/>
              <a:t>...</a:t>
            </a:r>
          </a:p>
        </p:txBody>
      </p:sp>
      <p:sp>
        <p:nvSpPr>
          <p:cNvPr id="36" name="TextBox 35"/>
          <p:cNvSpPr txBox="1"/>
          <p:nvPr/>
        </p:nvSpPr>
        <p:spPr>
          <a:xfrm>
            <a:off x="5649107" y="2429562"/>
            <a:ext cx="582664" cy="369332"/>
          </a:xfrm>
          <a:prstGeom prst="rect">
            <a:avLst/>
          </a:prstGeom>
          <a:noFill/>
        </p:spPr>
        <p:txBody>
          <a:bodyPr wrap="square" rtlCol="0">
            <a:spAutoFit/>
          </a:bodyPr>
          <a:lstStyle/>
          <a:p>
            <a:r>
              <a:rPr lang="en-US" dirty="0"/>
              <a:t>...</a:t>
            </a:r>
          </a:p>
        </p:txBody>
      </p:sp>
      <p:sp>
        <p:nvSpPr>
          <p:cNvPr id="37" name="TextBox 36"/>
          <p:cNvSpPr txBox="1"/>
          <p:nvPr/>
        </p:nvSpPr>
        <p:spPr>
          <a:xfrm>
            <a:off x="7973794" y="2448116"/>
            <a:ext cx="582664" cy="369332"/>
          </a:xfrm>
          <a:prstGeom prst="rect">
            <a:avLst/>
          </a:prstGeom>
          <a:noFill/>
        </p:spPr>
        <p:txBody>
          <a:bodyPr wrap="square" rtlCol="0">
            <a:spAutoFit/>
          </a:bodyPr>
          <a:lstStyle/>
          <a:p>
            <a:r>
              <a:rPr lang="en-US" dirty="0"/>
              <a:t>...</a:t>
            </a:r>
          </a:p>
        </p:txBody>
      </p:sp>
      <p:sp>
        <p:nvSpPr>
          <p:cNvPr id="38" name="TextBox 37"/>
          <p:cNvSpPr txBox="1"/>
          <p:nvPr/>
        </p:nvSpPr>
        <p:spPr>
          <a:xfrm>
            <a:off x="10743919" y="2414100"/>
            <a:ext cx="582664" cy="369332"/>
          </a:xfrm>
          <a:prstGeom prst="rect">
            <a:avLst/>
          </a:prstGeom>
          <a:noFill/>
        </p:spPr>
        <p:txBody>
          <a:bodyPr wrap="square" rtlCol="0">
            <a:spAutoFit/>
          </a:bodyPr>
          <a:lstStyle/>
          <a:p>
            <a:r>
              <a:rPr lang="en-US" dirty="0"/>
              <a:t>...</a:t>
            </a:r>
          </a:p>
        </p:txBody>
      </p:sp>
      <p:sp>
        <p:nvSpPr>
          <p:cNvPr id="28" name="TextBox 27"/>
          <p:cNvSpPr txBox="1"/>
          <p:nvPr/>
        </p:nvSpPr>
        <p:spPr>
          <a:xfrm>
            <a:off x="635084" y="4796955"/>
            <a:ext cx="4796144" cy="1200329"/>
          </a:xfrm>
          <a:prstGeom prst="rect">
            <a:avLst/>
          </a:prstGeom>
          <a:noFill/>
        </p:spPr>
        <p:txBody>
          <a:bodyPr wrap="square" rtlCol="0">
            <a:spAutoFit/>
          </a:bodyPr>
          <a:lstStyle/>
          <a:p>
            <a:r>
              <a:rPr lang="en-US" sz="2400" dirty="0">
                <a:latin typeface="Arial Rounded MT Bold" panose="020F0704030504030204" pitchFamily="34" charset="0"/>
              </a:rPr>
              <a:t>Step 2: Propagation:</a:t>
            </a:r>
          </a:p>
          <a:p>
            <a:r>
              <a:rPr lang="en-US" sz="2400" dirty="0">
                <a:latin typeface="Arial Rounded MT Bold" panose="020F0704030504030204" pitchFamily="34" charset="0"/>
              </a:rPr>
              <a:t>Propagate feature from source to target (with different types)</a:t>
            </a:r>
          </a:p>
        </p:txBody>
      </p:sp>
      <p:pic>
        <p:nvPicPr>
          <p:cNvPr id="4" name="Picture 3">
            <a:extLst>
              <a:ext uri="{FF2B5EF4-FFF2-40B4-BE49-F238E27FC236}">
                <a16:creationId xmlns:a16="http://schemas.microsoft.com/office/drawing/2014/main" id="{BC6DD49F-0D34-4577-B25A-625A24690813}"/>
              </a:ext>
            </a:extLst>
          </p:cNvPr>
          <p:cNvPicPr>
            <a:picLocks noChangeAspect="1"/>
          </p:cNvPicPr>
          <p:nvPr/>
        </p:nvPicPr>
        <p:blipFill rotWithShape="1">
          <a:blip r:embed="rId3"/>
          <a:srcRect r="8713"/>
          <a:stretch/>
        </p:blipFill>
        <p:spPr>
          <a:xfrm>
            <a:off x="6482259" y="3744225"/>
            <a:ext cx="5582914" cy="1253863"/>
          </a:xfrm>
          <a:prstGeom prst="rect">
            <a:avLst/>
          </a:prstGeom>
        </p:spPr>
      </p:pic>
      <p:pic>
        <p:nvPicPr>
          <p:cNvPr id="7" name="Picture 6">
            <a:extLst>
              <a:ext uri="{FF2B5EF4-FFF2-40B4-BE49-F238E27FC236}">
                <a16:creationId xmlns:a16="http://schemas.microsoft.com/office/drawing/2014/main" id="{1E6E8F67-E236-4E81-9311-27FE435592EF}"/>
              </a:ext>
            </a:extLst>
          </p:cNvPr>
          <p:cNvPicPr>
            <a:picLocks noChangeAspect="1"/>
          </p:cNvPicPr>
          <p:nvPr/>
        </p:nvPicPr>
        <p:blipFill>
          <a:blip r:embed="rId4"/>
          <a:stretch>
            <a:fillRect/>
          </a:stretch>
        </p:blipFill>
        <p:spPr>
          <a:xfrm>
            <a:off x="6482259" y="5331656"/>
            <a:ext cx="5637659" cy="540135"/>
          </a:xfrm>
          <a:prstGeom prst="rect">
            <a:avLst/>
          </a:prstGeom>
        </p:spPr>
      </p:pic>
      <p:pic>
        <p:nvPicPr>
          <p:cNvPr id="11" name="Picture 10">
            <a:extLst>
              <a:ext uri="{FF2B5EF4-FFF2-40B4-BE49-F238E27FC236}">
                <a16:creationId xmlns:a16="http://schemas.microsoft.com/office/drawing/2014/main" id="{725E21A2-1F11-4CCF-9134-362C6FC55CA7}"/>
              </a:ext>
            </a:extLst>
          </p:cNvPr>
          <p:cNvPicPr>
            <a:picLocks noChangeAspect="1"/>
          </p:cNvPicPr>
          <p:nvPr/>
        </p:nvPicPr>
        <p:blipFill>
          <a:blip r:embed="rId5"/>
          <a:stretch>
            <a:fillRect/>
          </a:stretch>
        </p:blipFill>
        <p:spPr>
          <a:xfrm>
            <a:off x="6416943" y="5839572"/>
            <a:ext cx="4441110" cy="540135"/>
          </a:xfrm>
          <a:prstGeom prst="rect">
            <a:avLst/>
          </a:prstGeom>
        </p:spPr>
      </p:pic>
    </p:spTree>
    <p:extLst>
      <p:ext uri="{BB962C8B-B14F-4D97-AF65-F5344CB8AC3E}">
        <p14:creationId xmlns:p14="http://schemas.microsoft.com/office/powerpoint/2010/main" val="2402810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2476701" y="2341126"/>
            <a:ext cx="651928" cy="66702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2"/>
                </a:solidFill>
              </a:rPr>
              <a:t>x</a:t>
            </a:r>
            <a:r>
              <a:rPr lang="en-US" sz="2000" baseline="-25000" dirty="0" err="1">
                <a:solidFill>
                  <a:schemeClr val="accent2"/>
                </a:solidFill>
              </a:rPr>
              <a:t>sa</a:t>
            </a:r>
            <a:endParaRPr lang="en-US" sz="2000" baseline="-25000" dirty="0">
              <a:solidFill>
                <a:schemeClr val="accent2"/>
              </a:solidFill>
            </a:endParaRPr>
          </a:p>
        </p:txBody>
      </p:sp>
      <p:sp>
        <p:nvSpPr>
          <p:cNvPr id="10" name="Oval 9"/>
          <p:cNvSpPr/>
          <p:nvPr/>
        </p:nvSpPr>
        <p:spPr>
          <a:xfrm>
            <a:off x="6119644" y="569404"/>
            <a:ext cx="726028" cy="720221"/>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5">
                    <a:lumMod val="75000"/>
                  </a:schemeClr>
                </a:solidFill>
              </a:rPr>
              <a:t>x</a:t>
            </a:r>
            <a:r>
              <a:rPr lang="en-US" sz="2000" baseline="-25000" dirty="0" err="1">
                <a:solidFill>
                  <a:schemeClr val="accent5">
                    <a:lumMod val="75000"/>
                  </a:schemeClr>
                </a:solidFill>
              </a:rPr>
              <a:t>t</a:t>
            </a:r>
            <a:endParaRPr lang="en-US" sz="2000" baseline="-25000" dirty="0">
              <a:solidFill>
                <a:schemeClr val="accent5">
                  <a:lumMod val="75000"/>
                </a:schemeClr>
              </a:solidFill>
            </a:endParaRPr>
          </a:p>
        </p:txBody>
      </p:sp>
      <p:sp>
        <p:nvSpPr>
          <p:cNvPr id="18" name="TextBox 17"/>
          <p:cNvSpPr txBox="1"/>
          <p:nvPr/>
        </p:nvSpPr>
        <p:spPr>
          <a:xfrm>
            <a:off x="127202" y="2999785"/>
            <a:ext cx="1152187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Source </a:t>
            </a:r>
            <a:r>
              <a:rPr lang="en-US" dirty="0" err="1">
                <a:latin typeface="Arial" panose="020B0604020202020204" pitchFamily="34" charset="0"/>
                <a:cs typeface="Arial" panose="020B0604020202020204" pitchFamily="34" charset="0"/>
              </a:rPr>
              <a:t>NodeType</a:t>
            </a:r>
            <a:r>
              <a:rPr lang="en-US" dirty="0">
                <a:latin typeface="Arial" panose="020B0604020202020204" pitchFamily="34" charset="0"/>
                <a:cs typeface="Arial" panose="020B0604020202020204" pitchFamily="34" charset="0"/>
              </a:rPr>
              <a:t>:  Author                              Paper                             Venue                                     Field</a:t>
            </a:r>
          </a:p>
        </p:txBody>
      </p:sp>
      <p:sp>
        <p:nvSpPr>
          <p:cNvPr id="20" name="Oval 19"/>
          <p:cNvSpPr/>
          <p:nvPr/>
        </p:nvSpPr>
        <p:spPr>
          <a:xfrm>
            <a:off x="4887889" y="2341124"/>
            <a:ext cx="650324" cy="665381"/>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sp</a:t>
            </a:r>
            <a:endParaRPr lang="en-US" sz="2000" baseline="-25000" dirty="0">
              <a:solidFill>
                <a:schemeClr val="tx1"/>
              </a:solidFill>
            </a:endParaRPr>
          </a:p>
        </p:txBody>
      </p:sp>
      <p:sp>
        <p:nvSpPr>
          <p:cNvPr id="21" name="Oval 20"/>
          <p:cNvSpPr/>
          <p:nvPr/>
        </p:nvSpPr>
        <p:spPr>
          <a:xfrm>
            <a:off x="7321417" y="2341125"/>
            <a:ext cx="650324" cy="665381"/>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sv</a:t>
            </a:r>
            <a:endParaRPr lang="en-US" sz="2000" baseline="-25000" dirty="0">
              <a:solidFill>
                <a:schemeClr val="tx1"/>
              </a:solidFill>
            </a:endParaRPr>
          </a:p>
        </p:txBody>
      </p:sp>
      <p:sp>
        <p:nvSpPr>
          <p:cNvPr id="22" name="Oval 21"/>
          <p:cNvSpPr/>
          <p:nvPr/>
        </p:nvSpPr>
        <p:spPr>
          <a:xfrm>
            <a:off x="10093595" y="2341124"/>
            <a:ext cx="650324" cy="665381"/>
          </a:xfrm>
          <a:prstGeom prst="ellipse">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a:t>
            </a:r>
            <a:r>
              <a:rPr lang="en-US" sz="2000" baseline="-25000" dirty="0" err="1">
                <a:solidFill>
                  <a:schemeClr val="tx1"/>
                </a:solidFill>
              </a:rPr>
              <a:t>sf</a:t>
            </a:r>
            <a:endParaRPr lang="en-US" sz="2000" baseline="-25000" dirty="0">
              <a:solidFill>
                <a:schemeClr val="tx1"/>
              </a:solidFill>
            </a:endParaRPr>
          </a:p>
        </p:txBody>
      </p:sp>
      <p:cxnSp>
        <p:nvCxnSpPr>
          <p:cNvPr id="27" name="Curved Connector 26"/>
          <p:cNvCxnSpPr>
            <a:stCxn id="10" idx="2"/>
            <a:endCxn id="9" idx="7"/>
          </p:cNvCxnSpPr>
          <p:nvPr/>
        </p:nvCxnSpPr>
        <p:spPr>
          <a:xfrm rot="10800000" flipV="1">
            <a:off x="3033156" y="929515"/>
            <a:ext cx="3086488" cy="1509294"/>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2"/>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 name="Curved Connector 32"/>
          <p:cNvCxnSpPr>
            <a:stCxn id="10" idx="3"/>
            <a:endCxn id="20" idx="6"/>
          </p:cNvCxnSpPr>
          <p:nvPr/>
        </p:nvCxnSpPr>
        <p:spPr>
          <a:xfrm rot="5400000">
            <a:off x="5137259" y="1585106"/>
            <a:ext cx="1489664" cy="687755"/>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5">
                    <a:lumMod val="75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Curved Connector 49"/>
          <p:cNvCxnSpPr/>
          <p:nvPr/>
        </p:nvCxnSpPr>
        <p:spPr>
          <a:xfrm rot="16200000" flipH="1">
            <a:off x="6297154" y="1637949"/>
            <a:ext cx="1489665" cy="582069"/>
          </a:xfrm>
          <a:prstGeom prst="curvedConnector2">
            <a:avLst/>
          </a:prstGeom>
          <a:ln w="25400">
            <a:gradFill>
              <a:gsLst>
                <a:gs pos="0">
                  <a:schemeClr val="accent1">
                    <a:lumMod val="5000"/>
                    <a:lumOff val="95000"/>
                  </a:schemeClr>
                </a:gs>
                <a:gs pos="0">
                  <a:srgbClr val="DDEAF6"/>
                </a:gs>
                <a:gs pos="0">
                  <a:schemeClr val="accent5">
                    <a:lumMod val="75000"/>
                  </a:schemeClr>
                </a:gs>
                <a:gs pos="46000">
                  <a:schemeClr val="accent1">
                    <a:lumMod val="45000"/>
                    <a:lumOff val="55000"/>
                  </a:schemeClr>
                </a:gs>
                <a:gs pos="100000">
                  <a:schemeClr val="accent3">
                    <a:lumMod val="50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10" idx="6"/>
            <a:endCxn id="22" idx="1"/>
          </p:cNvCxnSpPr>
          <p:nvPr/>
        </p:nvCxnSpPr>
        <p:spPr>
          <a:xfrm>
            <a:off x="6845672" y="929515"/>
            <a:ext cx="3343161" cy="1509052"/>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6">
                    <a:lumMod val="60000"/>
                    <a:lumOff val="40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253981" y="706684"/>
            <a:ext cx="3518034" cy="830997"/>
          </a:xfrm>
          <a:prstGeom prst="rect">
            <a:avLst/>
          </a:prstGeom>
          <a:noFill/>
        </p:spPr>
        <p:txBody>
          <a:bodyPr wrap="square" rtlCol="0">
            <a:spAutoFit/>
          </a:bodyPr>
          <a:lstStyle/>
          <a:p>
            <a:r>
              <a:rPr lang="en-US" sz="2400" dirty="0"/>
              <a:t>WI</a:t>
            </a:r>
            <a:r>
              <a:rPr lang="en-US" sz="2400" baseline="-25000" dirty="0"/>
              <a:t>&lt;author, write, paper&gt;</a:t>
            </a:r>
          </a:p>
          <a:p>
            <a:r>
              <a:rPr lang="en-US" sz="2400" dirty="0"/>
              <a:t>=</a:t>
            </a:r>
            <a:r>
              <a:rPr lang="en-US" sz="2400" dirty="0" err="1">
                <a:solidFill>
                  <a:schemeClr val="accent2"/>
                </a:solidFill>
              </a:rPr>
              <a:t>Si</a:t>
            </a:r>
            <a:r>
              <a:rPr lang="en-US" sz="2400" baseline="-25000" dirty="0" err="1">
                <a:solidFill>
                  <a:schemeClr val="accent2"/>
                </a:solidFill>
              </a:rPr>
              <a:t>author</a:t>
            </a:r>
            <a:r>
              <a:rPr lang="en-US" sz="2400" dirty="0"/>
              <a:t> </a:t>
            </a:r>
            <a:r>
              <a:rPr lang="en-US" sz="2400" dirty="0" err="1"/>
              <a:t>RI</a:t>
            </a:r>
            <a:r>
              <a:rPr lang="en-US" sz="2400" baseline="-25000" dirty="0" err="1"/>
              <a:t>write</a:t>
            </a:r>
            <a:r>
              <a:rPr lang="en-US" sz="2400" dirty="0"/>
              <a:t> </a:t>
            </a:r>
            <a:r>
              <a:rPr lang="en-US" sz="2400" dirty="0" err="1">
                <a:solidFill>
                  <a:schemeClr val="accent5">
                    <a:lumMod val="75000"/>
                  </a:schemeClr>
                </a:solidFill>
              </a:rPr>
              <a:t>TI</a:t>
            </a:r>
            <a:r>
              <a:rPr lang="en-US" sz="2400" baseline="-25000" dirty="0" err="1">
                <a:solidFill>
                  <a:schemeClr val="accent5">
                    <a:lumMod val="75000"/>
                  </a:schemeClr>
                </a:solidFill>
              </a:rPr>
              <a:t>paper</a:t>
            </a:r>
            <a:endParaRPr lang="en-US" sz="2400" baseline="-25000" dirty="0">
              <a:solidFill>
                <a:schemeClr val="accent5">
                  <a:lumMod val="75000"/>
                </a:schemeClr>
              </a:solidFill>
            </a:endParaRPr>
          </a:p>
        </p:txBody>
      </p:sp>
      <p:sp>
        <p:nvSpPr>
          <p:cNvPr id="62" name="TextBox 61"/>
          <p:cNvSpPr txBox="1"/>
          <p:nvPr/>
        </p:nvSpPr>
        <p:spPr>
          <a:xfrm>
            <a:off x="4047980" y="1491513"/>
            <a:ext cx="3518034" cy="461665"/>
          </a:xfrm>
          <a:prstGeom prst="rect">
            <a:avLst/>
          </a:prstGeom>
          <a:noFill/>
        </p:spPr>
        <p:txBody>
          <a:bodyPr wrap="square" rtlCol="0">
            <a:spAutoFit/>
          </a:bodyPr>
          <a:lstStyle/>
          <a:p>
            <a:r>
              <a:rPr lang="en-US" sz="2400" dirty="0"/>
              <a:t>WI</a:t>
            </a:r>
            <a:r>
              <a:rPr lang="en-US" sz="2400" baseline="-25000" dirty="0"/>
              <a:t>&lt;paper, cite, paper&gt;</a:t>
            </a:r>
          </a:p>
        </p:txBody>
      </p:sp>
      <p:sp>
        <p:nvSpPr>
          <p:cNvPr id="63" name="TextBox 62"/>
          <p:cNvSpPr txBox="1"/>
          <p:nvPr/>
        </p:nvSpPr>
        <p:spPr>
          <a:xfrm>
            <a:off x="6797441" y="1540047"/>
            <a:ext cx="3518034" cy="461665"/>
          </a:xfrm>
          <a:prstGeom prst="rect">
            <a:avLst/>
          </a:prstGeom>
          <a:noFill/>
        </p:spPr>
        <p:txBody>
          <a:bodyPr wrap="square" rtlCol="0">
            <a:spAutoFit/>
          </a:bodyPr>
          <a:lstStyle/>
          <a:p>
            <a:r>
              <a:rPr lang="en-US" sz="2400" dirty="0"/>
              <a:t>WI</a:t>
            </a:r>
            <a:r>
              <a:rPr lang="en-US" sz="2400" baseline="-25000" dirty="0"/>
              <a:t>&lt;venue, </a:t>
            </a:r>
            <a:r>
              <a:rPr lang="en-US" sz="2400" baseline="-25000" dirty="0" err="1"/>
              <a:t>rev_in</a:t>
            </a:r>
            <a:r>
              <a:rPr lang="en-US" sz="2400" baseline="-25000" dirty="0"/>
              <a:t>, paper&gt;</a:t>
            </a:r>
          </a:p>
        </p:txBody>
      </p:sp>
      <p:sp>
        <p:nvSpPr>
          <p:cNvPr id="64" name="TextBox 63"/>
          <p:cNvSpPr txBox="1"/>
          <p:nvPr/>
        </p:nvSpPr>
        <p:spPr>
          <a:xfrm>
            <a:off x="8905523" y="838719"/>
            <a:ext cx="2376143" cy="461665"/>
          </a:xfrm>
          <a:prstGeom prst="rect">
            <a:avLst/>
          </a:prstGeom>
          <a:noFill/>
        </p:spPr>
        <p:txBody>
          <a:bodyPr wrap="square" rtlCol="0">
            <a:spAutoFit/>
          </a:bodyPr>
          <a:lstStyle/>
          <a:p>
            <a:r>
              <a:rPr lang="en-US" sz="2400" dirty="0"/>
              <a:t>WI</a:t>
            </a:r>
            <a:r>
              <a:rPr lang="en-US" sz="2400" baseline="-25000" dirty="0"/>
              <a:t>&lt;field, </a:t>
            </a:r>
            <a:r>
              <a:rPr lang="en-US" sz="2400" baseline="-25000" dirty="0" err="1"/>
              <a:t>rev_in</a:t>
            </a:r>
            <a:r>
              <a:rPr lang="en-US" sz="2400" baseline="-25000" dirty="0"/>
              <a:t>, paper&gt;</a:t>
            </a:r>
          </a:p>
        </p:txBody>
      </p:sp>
      <p:cxnSp>
        <p:nvCxnSpPr>
          <p:cNvPr id="65" name="Curved Connector 64"/>
          <p:cNvCxnSpPr>
            <a:stCxn id="68" idx="2"/>
            <a:endCxn id="9" idx="5"/>
          </p:cNvCxnSpPr>
          <p:nvPr/>
        </p:nvCxnSpPr>
        <p:spPr>
          <a:xfrm rot="10800000">
            <a:off x="3033157" y="2910466"/>
            <a:ext cx="3164899" cy="1685597"/>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2"/>
                </a:gs>
              </a:gsLst>
              <a:lin ang="5400000" scaled="1"/>
            </a:gradFill>
            <a:prstDash val="solid"/>
            <a:headEnd type="triangle" w="lg" len="lg"/>
            <a:tailEnd type="none" w="lg" len="lg"/>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p:nvPicPr>
        <p:blipFill>
          <a:blip r:embed="rId2"/>
          <a:stretch>
            <a:fillRect/>
          </a:stretch>
        </p:blipFill>
        <p:spPr>
          <a:xfrm>
            <a:off x="6381330" y="6047224"/>
            <a:ext cx="359478" cy="407221"/>
          </a:xfrm>
          <a:prstGeom prst="rect">
            <a:avLst/>
          </a:prstGeom>
        </p:spPr>
      </p:pic>
      <p:cxnSp>
        <p:nvCxnSpPr>
          <p:cNvPr id="72" name="Curved Connector 71"/>
          <p:cNvCxnSpPr>
            <a:stCxn id="20" idx="6"/>
            <a:endCxn id="68" idx="1"/>
          </p:cNvCxnSpPr>
          <p:nvPr/>
        </p:nvCxnSpPr>
        <p:spPr>
          <a:xfrm>
            <a:off x="5538213" y="2673815"/>
            <a:ext cx="766166" cy="1667610"/>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5">
                    <a:lumMod val="75000"/>
                  </a:schemeClr>
                </a:gs>
              </a:gsLst>
              <a:lin ang="5400000" scaled="1"/>
            </a:gra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68" idx="7"/>
            <a:endCxn id="21" idx="2"/>
          </p:cNvCxnSpPr>
          <p:nvPr/>
        </p:nvCxnSpPr>
        <p:spPr>
          <a:xfrm rot="5400000" flipH="1" flipV="1">
            <a:off x="6235784" y="3255792"/>
            <a:ext cx="1667609" cy="503658"/>
          </a:xfrm>
          <a:prstGeom prst="curvedConnector2">
            <a:avLst/>
          </a:prstGeom>
          <a:ln w="25400">
            <a:gradFill>
              <a:gsLst>
                <a:gs pos="0">
                  <a:schemeClr val="accent1">
                    <a:lumMod val="5000"/>
                    <a:lumOff val="95000"/>
                  </a:schemeClr>
                </a:gs>
                <a:gs pos="0">
                  <a:srgbClr val="DDEAF6"/>
                </a:gs>
                <a:gs pos="0">
                  <a:schemeClr val="accent5">
                    <a:lumMod val="75000"/>
                  </a:schemeClr>
                </a:gs>
                <a:gs pos="46000">
                  <a:schemeClr val="accent1">
                    <a:lumMod val="45000"/>
                    <a:lumOff val="55000"/>
                  </a:schemeClr>
                </a:gs>
                <a:gs pos="100000">
                  <a:schemeClr val="accent3">
                    <a:lumMod val="50000"/>
                  </a:schemeClr>
                </a:gs>
              </a:gsLst>
              <a:lin ang="5400000" scaled="1"/>
            </a:gradFill>
            <a:prstDash val="soli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68" idx="6"/>
            <a:endCxn id="22" idx="3"/>
          </p:cNvCxnSpPr>
          <p:nvPr/>
        </p:nvCxnSpPr>
        <p:spPr>
          <a:xfrm flipV="1">
            <a:off x="6924083" y="2909062"/>
            <a:ext cx="3264750" cy="1687000"/>
          </a:xfrm>
          <a:prstGeom prst="curvedConnector2">
            <a:avLst/>
          </a:prstGeom>
          <a:ln w="25400">
            <a:gradFill>
              <a:gsLst>
                <a:gs pos="0">
                  <a:schemeClr val="accent1">
                    <a:lumMod val="5000"/>
                    <a:lumOff val="95000"/>
                  </a:schemeClr>
                </a:gs>
                <a:gs pos="0">
                  <a:srgbClr val="DDEAF6"/>
                </a:gs>
                <a:gs pos="0">
                  <a:schemeClr val="accent5">
                    <a:lumMod val="75000"/>
                  </a:schemeClr>
                </a:gs>
                <a:gs pos="44000">
                  <a:schemeClr val="accent1">
                    <a:lumMod val="45000"/>
                    <a:lumOff val="55000"/>
                  </a:schemeClr>
                </a:gs>
                <a:gs pos="100000">
                  <a:schemeClr val="accent6">
                    <a:lumMod val="60000"/>
                    <a:lumOff val="40000"/>
                  </a:schemeClr>
                </a:gs>
              </a:gsLst>
              <a:lin ang="5400000" scaled="1"/>
            </a:gradFill>
            <a:prstDash val="soli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5188681" y="88527"/>
            <a:ext cx="370661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Target </a:t>
            </a:r>
            <a:r>
              <a:rPr lang="en-US" dirty="0" err="1">
                <a:latin typeface="Arial" panose="020B0604020202020204" pitchFamily="34" charset="0"/>
                <a:cs typeface="Arial" panose="020B0604020202020204" pitchFamily="34" charset="0"/>
              </a:rPr>
              <a:t>NodeType</a:t>
            </a:r>
            <a:r>
              <a:rPr lang="en-US" dirty="0">
                <a:latin typeface="Arial" panose="020B0604020202020204" pitchFamily="34" charset="0"/>
                <a:cs typeface="Arial" panose="020B0604020202020204" pitchFamily="34" charset="0"/>
              </a:rPr>
              <a:t>:  Paper</a:t>
            </a:r>
          </a:p>
        </p:txBody>
      </p:sp>
      <p:sp>
        <p:nvSpPr>
          <p:cNvPr id="99" name="Oval 98"/>
          <p:cNvSpPr/>
          <p:nvPr/>
        </p:nvSpPr>
        <p:spPr>
          <a:xfrm>
            <a:off x="6198055" y="5935352"/>
            <a:ext cx="726028" cy="720221"/>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100" name="TextBox 99"/>
          <p:cNvSpPr txBox="1"/>
          <p:nvPr/>
        </p:nvSpPr>
        <p:spPr>
          <a:xfrm>
            <a:off x="1376330" y="3765064"/>
            <a:ext cx="3518034" cy="830997"/>
          </a:xfrm>
          <a:prstGeom prst="rect">
            <a:avLst/>
          </a:prstGeom>
          <a:noFill/>
        </p:spPr>
        <p:txBody>
          <a:bodyPr wrap="square" rtlCol="0">
            <a:spAutoFit/>
          </a:bodyPr>
          <a:lstStyle/>
          <a:p>
            <a:r>
              <a:rPr lang="en-US" sz="2400" dirty="0"/>
              <a:t>WP</a:t>
            </a:r>
            <a:r>
              <a:rPr lang="en-US" sz="2400" baseline="-25000" dirty="0"/>
              <a:t>&lt;author, write, paper&gt;</a:t>
            </a:r>
          </a:p>
          <a:p>
            <a:r>
              <a:rPr lang="en-US" sz="2400" dirty="0"/>
              <a:t>=</a:t>
            </a:r>
            <a:r>
              <a:rPr lang="en-US" sz="2400" dirty="0" err="1">
                <a:solidFill>
                  <a:schemeClr val="accent2"/>
                </a:solidFill>
              </a:rPr>
              <a:t>SP</a:t>
            </a:r>
            <a:r>
              <a:rPr lang="en-US" sz="2400" baseline="-25000" dirty="0" err="1">
                <a:solidFill>
                  <a:schemeClr val="accent2"/>
                </a:solidFill>
              </a:rPr>
              <a:t>author</a:t>
            </a:r>
            <a:r>
              <a:rPr lang="en-US" sz="2400" dirty="0"/>
              <a:t> </a:t>
            </a:r>
            <a:r>
              <a:rPr lang="en-US" sz="2400" dirty="0" err="1"/>
              <a:t>RP</a:t>
            </a:r>
            <a:r>
              <a:rPr lang="en-US" sz="2400" baseline="-25000" dirty="0" err="1"/>
              <a:t>write</a:t>
            </a:r>
            <a:r>
              <a:rPr lang="en-US" sz="2400" dirty="0"/>
              <a:t> </a:t>
            </a:r>
            <a:r>
              <a:rPr lang="en-US" sz="2400" dirty="0" err="1">
                <a:solidFill>
                  <a:schemeClr val="accent5">
                    <a:lumMod val="75000"/>
                  </a:schemeClr>
                </a:solidFill>
              </a:rPr>
              <a:t>TP</a:t>
            </a:r>
            <a:r>
              <a:rPr lang="en-US" sz="2400" baseline="-25000" dirty="0" err="1">
                <a:solidFill>
                  <a:schemeClr val="accent5">
                    <a:lumMod val="75000"/>
                  </a:schemeClr>
                </a:solidFill>
              </a:rPr>
              <a:t>paper</a:t>
            </a:r>
            <a:endParaRPr lang="en-US" sz="2400" baseline="-25000" dirty="0">
              <a:solidFill>
                <a:schemeClr val="accent5">
                  <a:lumMod val="75000"/>
                </a:schemeClr>
              </a:solidFill>
            </a:endParaRPr>
          </a:p>
        </p:txBody>
      </p:sp>
      <p:sp>
        <p:nvSpPr>
          <p:cNvPr id="101" name="TextBox 100"/>
          <p:cNvSpPr txBox="1"/>
          <p:nvPr/>
        </p:nvSpPr>
        <p:spPr>
          <a:xfrm>
            <a:off x="4047980" y="3370543"/>
            <a:ext cx="3518034" cy="461665"/>
          </a:xfrm>
          <a:prstGeom prst="rect">
            <a:avLst/>
          </a:prstGeom>
          <a:noFill/>
        </p:spPr>
        <p:txBody>
          <a:bodyPr wrap="square" rtlCol="0">
            <a:spAutoFit/>
          </a:bodyPr>
          <a:lstStyle/>
          <a:p>
            <a:r>
              <a:rPr lang="en-US" sz="2400" dirty="0"/>
              <a:t>WP</a:t>
            </a:r>
            <a:r>
              <a:rPr lang="en-US" sz="2400" baseline="-25000" dirty="0"/>
              <a:t>&lt;paper, cite, paper&gt;</a:t>
            </a:r>
          </a:p>
        </p:txBody>
      </p:sp>
      <p:sp>
        <p:nvSpPr>
          <p:cNvPr id="102" name="TextBox 101"/>
          <p:cNvSpPr txBox="1"/>
          <p:nvPr/>
        </p:nvSpPr>
        <p:spPr>
          <a:xfrm>
            <a:off x="6834442" y="3340156"/>
            <a:ext cx="3518034" cy="461665"/>
          </a:xfrm>
          <a:prstGeom prst="rect">
            <a:avLst/>
          </a:prstGeom>
          <a:noFill/>
        </p:spPr>
        <p:txBody>
          <a:bodyPr wrap="square" rtlCol="0">
            <a:spAutoFit/>
          </a:bodyPr>
          <a:lstStyle/>
          <a:p>
            <a:r>
              <a:rPr lang="en-US" sz="2400" dirty="0"/>
              <a:t>WP</a:t>
            </a:r>
            <a:r>
              <a:rPr lang="en-US" sz="2400" baseline="-25000" dirty="0"/>
              <a:t>&lt;venue, </a:t>
            </a:r>
            <a:r>
              <a:rPr lang="en-US" sz="2400" baseline="-25000" dirty="0" err="1"/>
              <a:t>rev_in</a:t>
            </a:r>
            <a:r>
              <a:rPr lang="en-US" sz="2400" baseline="-25000" dirty="0"/>
              <a:t>, paper&gt;</a:t>
            </a:r>
          </a:p>
        </p:txBody>
      </p:sp>
      <p:sp>
        <p:nvSpPr>
          <p:cNvPr id="104" name="TextBox 103"/>
          <p:cNvSpPr txBox="1"/>
          <p:nvPr/>
        </p:nvSpPr>
        <p:spPr>
          <a:xfrm>
            <a:off x="9082583" y="4047245"/>
            <a:ext cx="2376143" cy="461665"/>
          </a:xfrm>
          <a:prstGeom prst="rect">
            <a:avLst/>
          </a:prstGeom>
          <a:noFill/>
        </p:spPr>
        <p:txBody>
          <a:bodyPr wrap="square" rtlCol="0">
            <a:spAutoFit/>
          </a:bodyPr>
          <a:lstStyle/>
          <a:p>
            <a:r>
              <a:rPr lang="en-US" sz="2400" dirty="0"/>
              <a:t>WP</a:t>
            </a:r>
            <a:r>
              <a:rPr lang="en-US" sz="2400" baseline="-25000" dirty="0"/>
              <a:t>&lt;field, </a:t>
            </a:r>
            <a:r>
              <a:rPr lang="en-US" sz="2400" baseline="-25000" dirty="0" err="1"/>
              <a:t>rev_in</a:t>
            </a:r>
            <a:r>
              <a:rPr lang="en-US" sz="2400" baseline="-25000" dirty="0"/>
              <a:t>, paper&gt;</a:t>
            </a:r>
          </a:p>
        </p:txBody>
      </p:sp>
      <p:cxnSp>
        <p:nvCxnSpPr>
          <p:cNvPr id="106" name="Straight Arrow Connector 105"/>
          <p:cNvCxnSpPr>
            <a:stCxn id="68" idx="4"/>
            <a:endCxn id="99" idx="0"/>
          </p:cNvCxnSpPr>
          <p:nvPr/>
        </p:nvCxnSpPr>
        <p:spPr>
          <a:xfrm>
            <a:off x="6561069" y="4956172"/>
            <a:ext cx="0" cy="9791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6575560" y="5213448"/>
            <a:ext cx="1253990" cy="461665"/>
          </a:xfrm>
          <a:prstGeom prst="rect">
            <a:avLst/>
          </a:prstGeom>
          <a:noFill/>
        </p:spPr>
        <p:txBody>
          <a:bodyPr wrap="square" rtlCol="0">
            <a:spAutoFit/>
          </a:bodyPr>
          <a:lstStyle/>
          <a:p>
            <a:r>
              <a:rPr lang="en-US" sz="2400" dirty="0" err="1"/>
              <a:t>WO</a:t>
            </a:r>
            <a:r>
              <a:rPr lang="en-US" sz="2400" baseline="-25000" dirty="0" err="1"/>
              <a:t>paper</a:t>
            </a:r>
            <a:endParaRPr lang="en-US" sz="2400" baseline="-25000" dirty="0">
              <a:solidFill>
                <a:schemeClr val="accent5">
                  <a:lumMod val="75000"/>
                </a:schemeClr>
              </a:solidFill>
            </a:endParaRPr>
          </a:p>
        </p:txBody>
      </p:sp>
      <p:cxnSp>
        <p:nvCxnSpPr>
          <p:cNvPr id="116" name="Straight Arrow Connector 115"/>
          <p:cNvCxnSpPr/>
          <p:nvPr/>
        </p:nvCxnSpPr>
        <p:spPr>
          <a:xfrm flipH="1">
            <a:off x="9305798" y="1498695"/>
            <a:ext cx="17144" cy="2485175"/>
          </a:xfrm>
          <a:prstGeom prst="straightConnector1">
            <a:avLst/>
          </a:prstGeom>
          <a:ln w="19050">
            <a:solidFill>
              <a:schemeClr val="tx1"/>
            </a:solidFill>
            <a:prstDash val="lgDashDot"/>
            <a:tailEnd type="triangl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H="1">
            <a:off x="3821603" y="1478286"/>
            <a:ext cx="17144" cy="2485175"/>
          </a:xfrm>
          <a:prstGeom prst="straightConnector1">
            <a:avLst/>
          </a:prstGeom>
          <a:ln w="19050">
            <a:solidFill>
              <a:schemeClr val="tx1"/>
            </a:solidFill>
            <a:prstDash val="lgDashDot"/>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H="1">
            <a:off x="6130410" y="1913620"/>
            <a:ext cx="2" cy="1438325"/>
          </a:xfrm>
          <a:prstGeom prst="straightConnector1">
            <a:avLst/>
          </a:prstGeom>
          <a:ln w="19050">
            <a:solidFill>
              <a:schemeClr val="tx1"/>
            </a:solidFill>
            <a:prstDash val="lgDashDot"/>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5805" y="2038350"/>
            <a:ext cx="10295" cy="1401687"/>
          </a:xfrm>
          <a:prstGeom prst="straightConnector1">
            <a:avLst/>
          </a:prstGeom>
          <a:ln w="19050">
            <a:solidFill>
              <a:schemeClr val="tx1"/>
            </a:solidFill>
            <a:prstDash val="lgDashDot"/>
            <a:tailEnd type="triangle" w="med" len="med"/>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6198055" y="4235951"/>
            <a:ext cx="726028" cy="720221"/>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pic>
        <p:nvPicPr>
          <p:cNvPr id="35" name="Picture 34"/>
          <p:cNvPicPr>
            <a:picLocks noChangeAspect="1"/>
          </p:cNvPicPr>
          <p:nvPr/>
        </p:nvPicPr>
        <p:blipFill>
          <a:blip r:embed="rId3"/>
          <a:stretch>
            <a:fillRect/>
          </a:stretch>
        </p:blipFill>
        <p:spPr>
          <a:xfrm>
            <a:off x="6366982" y="4371157"/>
            <a:ext cx="368415" cy="449808"/>
          </a:xfrm>
          <a:prstGeom prst="rect">
            <a:avLst/>
          </a:prstGeom>
        </p:spPr>
      </p:pic>
      <p:sp>
        <p:nvSpPr>
          <p:cNvPr id="2" name="TextBox 1"/>
          <p:cNvSpPr txBox="1"/>
          <p:nvPr/>
        </p:nvSpPr>
        <p:spPr>
          <a:xfrm>
            <a:off x="3126724" y="2477762"/>
            <a:ext cx="582664" cy="369332"/>
          </a:xfrm>
          <a:prstGeom prst="rect">
            <a:avLst/>
          </a:prstGeom>
          <a:noFill/>
        </p:spPr>
        <p:txBody>
          <a:bodyPr wrap="square" rtlCol="0">
            <a:spAutoFit/>
          </a:bodyPr>
          <a:lstStyle/>
          <a:p>
            <a:r>
              <a:rPr lang="en-US" dirty="0"/>
              <a:t>...</a:t>
            </a:r>
          </a:p>
        </p:txBody>
      </p:sp>
      <p:sp>
        <p:nvSpPr>
          <p:cNvPr id="37" name="TextBox 36"/>
          <p:cNvSpPr txBox="1"/>
          <p:nvPr/>
        </p:nvSpPr>
        <p:spPr>
          <a:xfrm>
            <a:off x="5649107" y="2429562"/>
            <a:ext cx="582664" cy="369332"/>
          </a:xfrm>
          <a:prstGeom prst="rect">
            <a:avLst/>
          </a:prstGeom>
          <a:noFill/>
        </p:spPr>
        <p:txBody>
          <a:bodyPr wrap="square" rtlCol="0">
            <a:spAutoFit/>
          </a:bodyPr>
          <a:lstStyle/>
          <a:p>
            <a:r>
              <a:rPr lang="en-US" dirty="0"/>
              <a:t>...</a:t>
            </a:r>
          </a:p>
        </p:txBody>
      </p:sp>
      <p:sp>
        <p:nvSpPr>
          <p:cNvPr id="38" name="TextBox 37"/>
          <p:cNvSpPr txBox="1"/>
          <p:nvPr/>
        </p:nvSpPr>
        <p:spPr>
          <a:xfrm>
            <a:off x="7973794" y="2448116"/>
            <a:ext cx="582664" cy="369332"/>
          </a:xfrm>
          <a:prstGeom prst="rect">
            <a:avLst/>
          </a:prstGeom>
          <a:noFill/>
        </p:spPr>
        <p:txBody>
          <a:bodyPr wrap="square" rtlCol="0">
            <a:spAutoFit/>
          </a:bodyPr>
          <a:lstStyle/>
          <a:p>
            <a:r>
              <a:rPr lang="en-US" dirty="0"/>
              <a:t>...</a:t>
            </a:r>
          </a:p>
        </p:txBody>
      </p:sp>
      <p:sp>
        <p:nvSpPr>
          <p:cNvPr id="39" name="TextBox 38"/>
          <p:cNvSpPr txBox="1"/>
          <p:nvPr/>
        </p:nvSpPr>
        <p:spPr>
          <a:xfrm>
            <a:off x="10743919" y="2414100"/>
            <a:ext cx="582664" cy="369332"/>
          </a:xfrm>
          <a:prstGeom prst="rect">
            <a:avLst/>
          </a:prstGeom>
          <a:noFill/>
        </p:spPr>
        <p:txBody>
          <a:bodyPr wrap="square" rtlCol="0">
            <a:spAutoFit/>
          </a:bodyPr>
          <a:lstStyle/>
          <a:p>
            <a:r>
              <a:rPr lang="en-US" dirty="0"/>
              <a:t>...</a:t>
            </a:r>
          </a:p>
        </p:txBody>
      </p:sp>
      <p:sp>
        <p:nvSpPr>
          <p:cNvPr id="40" name="TextBox 39"/>
          <p:cNvSpPr txBox="1"/>
          <p:nvPr/>
        </p:nvSpPr>
        <p:spPr>
          <a:xfrm>
            <a:off x="635084" y="4796955"/>
            <a:ext cx="4796144" cy="1200329"/>
          </a:xfrm>
          <a:prstGeom prst="rect">
            <a:avLst/>
          </a:prstGeom>
          <a:noFill/>
        </p:spPr>
        <p:txBody>
          <a:bodyPr wrap="square" rtlCol="0">
            <a:spAutoFit/>
          </a:bodyPr>
          <a:lstStyle/>
          <a:p>
            <a:r>
              <a:rPr lang="en-US" sz="2400" dirty="0">
                <a:latin typeface="Arial Rounded MT Bold" panose="020F0704030504030204" pitchFamily="34" charset="0"/>
              </a:rPr>
              <a:t>Step 2: Propagation:</a:t>
            </a:r>
          </a:p>
          <a:p>
            <a:r>
              <a:rPr lang="en-US" sz="2400" dirty="0">
                <a:latin typeface="Arial Rounded MT Bold" panose="020F0704030504030204" pitchFamily="34" charset="0"/>
              </a:rPr>
              <a:t>Propagate feature from source to target (with different types)</a:t>
            </a:r>
          </a:p>
        </p:txBody>
      </p:sp>
    </p:spTree>
    <p:extLst>
      <p:ext uri="{BB962C8B-B14F-4D97-AF65-F5344CB8AC3E}">
        <p14:creationId xmlns:p14="http://schemas.microsoft.com/office/powerpoint/2010/main" val="1954377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C6AA-77DE-4499-B214-CB259351D067}"/>
              </a:ext>
            </a:extLst>
          </p:cNvPr>
          <p:cNvSpPr>
            <a:spLocks noGrp="1"/>
          </p:cNvSpPr>
          <p:nvPr>
            <p:ph type="title"/>
          </p:nvPr>
        </p:nvSpPr>
        <p:spPr>
          <a:xfrm>
            <a:off x="838200" y="365125"/>
            <a:ext cx="10703560" cy="1325563"/>
          </a:xfrm>
        </p:spPr>
        <p:txBody>
          <a:bodyPr/>
          <a:lstStyle/>
          <a:p>
            <a:r>
              <a:rPr lang="en-US" dirty="0"/>
              <a:t>Heterogeneous Graph Transformer</a:t>
            </a:r>
          </a:p>
        </p:txBody>
      </p:sp>
      <p:pic>
        <p:nvPicPr>
          <p:cNvPr id="6" name="Picture 5">
            <a:extLst>
              <a:ext uri="{FF2B5EF4-FFF2-40B4-BE49-F238E27FC236}">
                <a16:creationId xmlns:a16="http://schemas.microsoft.com/office/drawing/2014/main" id="{7363AF7C-F95F-437E-B9DC-85D92B262E50}"/>
              </a:ext>
            </a:extLst>
          </p:cNvPr>
          <p:cNvPicPr>
            <a:picLocks noChangeAspect="1"/>
          </p:cNvPicPr>
          <p:nvPr/>
        </p:nvPicPr>
        <p:blipFill>
          <a:blip r:embed="rId2"/>
          <a:stretch>
            <a:fillRect/>
          </a:stretch>
        </p:blipFill>
        <p:spPr>
          <a:xfrm>
            <a:off x="317052" y="1504482"/>
            <a:ext cx="11557896" cy="5170638"/>
          </a:xfrm>
          <a:prstGeom prst="rect">
            <a:avLst/>
          </a:prstGeom>
        </p:spPr>
      </p:pic>
    </p:spTree>
    <p:extLst>
      <p:ext uri="{BB962C8B-B14F-4D97-AF65-F5344CB8AC3E}">
        <p14:creationId xmlns:p14="http://schemas.microsoft.com/office/powerpoint/2010/main" val="32193779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C6AA-77DE-4499-B214-CB259351D067}"/>
              </a:ext>
            </a:extLst>
          </p:cNvPr>
          <p:cNvSpPr>
            <a:spLocks noGrp="1"/>
          </p:cNvSpPr>
          <p:nvPr>
            <p:ph type="title"/>
          </p:nvPr>
        </p:nvSpPr>
        <p:spPr>
          <a:xfrm>
            <a:off x="838200" y="365125"/>
            <a:ext cx="10703560" cy="1325563"/>
          </a:xfrm>
        </p:spPr>
        <p:txBody>
          <a:bodyPr/>
          <a:lstStyle/>
          <a:p>
            <a:r>
              <a:rPr lang="en-US" dirty="0"/>
              <a:t>Relative Temporal Encoding</a:t>
            </a:r>
          </a:p>
        </p:txBody>
      </p:sp>
      <p:pic>
        <p:nvPicPr>
          <p:cNvPr id="3" name="Picture 2">
            <a:extLst>
              <a:ext uri="{FF2B5EF4-FFF2-40B4-BE49-F238E27FC236}">
                <a16:creationId xmlns:a16="http://schemas.microsoft.com/office/drawing/2014/main" id="{CDAF34A7-36D8-494B-AB97-4BCA6F37EB56}"/>
              </a:ext>
            </a:extLst>
          </p:cNvPr>
          <p:cNvPicPr>
            <a:picLocks noChangeAspect="1"/>
          </p:cNvPicPr>
          <p:nvPr/>
        </p:nvPicPr>
        <p:blipFill>
          <a:blip r:embed="rId2"/>
          <a:stretch>
            <a:fillRect/>
          </a:stretch>
        </p:blipFill>
        <p:spPr>
          <a:xfrm>
            <a:off x="281260" y="1917034"/>
            <a:ext cx="6849642" cy="4473822"/>
          </a:xfrm>
          <a:prstGeom prst="rect">
            <a:avLst/>
          </a:prstGeom>
        </p:spPr>
      </p:pic>
      <p:sp>
        <p:nvSpPr>
          <p:cNvPr id="5" name="Content Placeholder 2">
            <a:extLst>
              <a:ext uri="{FF2B5EF4-FFF2-40B4-BE49-F238E27FC236}">
                <a16:creationId xmlns:a16="http://schemas.microsoft.com/office/drawing/2014/main" id="{8C7950AF-AE96-477B-A8C3-4D7B1138D9BE}"/>
              </a:ext>
            </a:extLst>
          </p:cNvPr>
          <p:cNvSpPr>
            <a:spLocks noGrp="1"/>
          </p:cNvSpPr>
          <p:nvPr>
            <p:ph idx="1"/>
          </p:nvPr>
        </p:nvSpPr>
        <p:spPr>
          <a:xfrm>
            <a:off x="7033086" y="1589723"/>
            <a:ext cx="4917499" cy="4903152"/>
          </a:xfrm>
        </p:spPr>
        <p:txBody>
          <a:bodyPr>
            <a:normAutofit/>
          </a:bodyPr>
          <a:lstStyle/>
          <a:p>
            <a:r>
              <a:rPr lang="en-US" dirty="0"/>
              <a:t>To handle graph dynamics:</a:t>
            </a:r>
          </a:p>
          <a:p>
            <a:pPr lvl="1"/>
            <a:r>
              <a:rPr lang="en-US" dirty="0"/>
              <a:t>Instead of slicing the input graph into different timestamp</a:t>
            </a:r>
          </a:p>
          <a:p>
            <a:pPr lvl="1"/>
            <a:r>
              <a:rPr lang="en-US" dirty="0"/>
              <a:t>We propose to maintain all edges in different times and adopt RTE to encode time.</a:t>
            </a:r>
          </a:p>
        </p:txBody>
      </p:sp>
      <p:pic>
        <p:nvPicPr>
          <p:cNvPr id="4" name="Picture 3">
            <a:extLst>
              <a:ext uri="{FF2B5EF4-FFF2-40B4-BE49-F238E27FC236}">
                <a16:creationId xmlns:a16="http://schemas.microsoft.com/office/drawing/2014/main" id="{C43FF3A1-8A30-463A-AEDE-7035251BBDED}"/>
              </a:ext>
            </a:extLst>
          </p:cNvPr>
          <p:cNvPicPr>
            <a:picLocks noChangeAspect="1"/>
          </p:cNvPicPr>
          <p:nvPr/>
        </p:nvPicPr>
        <p:blipFill>
          <a:blip r:embed="rId3"/>
          <a:stretch>
            <a:fillRect/>
          </a:stretch>
        </p:blipFill>
        <p:spPr>
          <a:xfrm>
            <a:off x="7463497" y="4248319"/>
            <a:ext cx="4584904" cy="1557526"/>
          </a:xfrm>
          <a:prstGeom prst="rect">
            <a:avLst/>
          </a:prstGeom>
        </p:spPr>
      </p:pic>
      <p:pic>
        <p:nvPicPr>
          <p:cNvPr id="7" name="Picture 6">
            <a:extLst>
              <a:ext uri="{FF2B5EF4-FFF2-40B4-BE49-F238E27FC236}">
                <a16:creationId xmlns:a16="http://schemas.microsoft.com/office/drawing/2014/main" id="{7A7DED93-6BAA-4338-8F09-98E2A58804D3}"/>
              </a:ext>
            </a:extLst>
          </p:cNvPr>
          <p:cNvPicPr>
            <a:picLocks noChangeAspect="1"/>
          </p:cNvPicPr>
          <p:nvPr/>
        </p:nvPicPr>
        <p:blipFill>
          <a:blip r:embed="rId4"/>
          <a:stretch>
            <a:fillRect/>
          </a:stretch>
        </p:blipFill>
        <p:spPr>
          <a:xfrm>
            <a:off x="8005863" y="5752404"/>
            <a:ext cx="3944722" cy="638452"/>
          </a:xfrm>
          <a:prstGeom prst="rect">
            <a:avLst/>
          </a:prstGeom>
        </p:spPr>
      </p:pic>
    </p:spTree>
    <p:extLst>
      <p:ext uri="{BB962C8B-B14F-4D97-AF65-F5344CB8AC3E}">
        <p14:creationId xmlns:p14="http://schemas.microsoft.com/office/powerpoint/2010/main" val="3283052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FC831F-9922-4660-B14B-5AD5AA40F525}"/>
              </a:ext>
            </a:extLst>
          </p:cNvPr>
          <p:cNvSpPr>
            <a:spLocks noGrp="1"/>
          </p:cNvSpPr>
          <p:nvPr>
            <p:ph idx="1"/>
          </p:nvPr>
        </p:nvSpPr>
        <p:spPr>
          <a:xfrm>
            <a:off x="351380" y="1556975"/>
            <a:ext cx="10515600" cy="2013722"/>
          </a:xfrm>
        </p:spPr>
        <p:txBody>
          <a:bodyPr>
            <a:normAutofit/>
          </a:bodyPr>
          <a:lstStyle/>
          <a:p>
            <a:r>
              <a:rPr lang="en-US" dirty="0"/>
              <a:t>Heterogeneous graphs can model complex systems</a:t>
            </a:r>
          </a:p>
          <a:p>
            <a:pPr lvl="1"/>
            <a:r>
              <a:rPr lang="en-US" dirty="0"/>
              <a:t>Nodes are labeled with multiple </a:t>
            </a:r>
            <a:r>
              <a:rPr lang="en-US" b="1" dirty="0"/>
              <a:t>types</a:t>
            </a:r>
          </a:p>
          <a:p>
            <a:pPr lvl="1"/>
            <a:r>
              <a:rPr lang="en-US" dirty="0"/>
              <a:t>Edges between nodes have multiple </a:t>
            </a:r>
            <a:r>
              <a:rPr lang="en-US" b="1" dirty="0"/>
              <a:t>relationships</a:t>
            </a:r>
          </a:p>
          <a:p>
            <a:pPr lvl="1"/>
            <a:r>
              <a:rPr lang="en-US" dirty="0"/>
              <a:t>It’s flexible to capture rich semantic knowledge.</a:t>
            </a:r>
          </a:p>
        </p:txBody>
      </p:sp>
      <p:sp>
        <p:nvSpPr>
          <p:cNvPr id="23" name="Rectangle: Rounded Corners 22">
            <a:extLst>
              <a:ext uri="{FF2B5EF4-FFF2-40B4-BE49-F238E27FC236}">
                <a16:creationId xmlns:a16="http://schemas.microsoft.com/office/drawing/2014/main" id="{60A21EDE-9DC2-4FA1-A5CE-7B4EC0FE6477}"/>
              </a:ext>
            </a:extLst>
          </p:cNvPr>
          <p:cNvSpPr/>
          <p:nvPr/>
        </p:nvSpPr>
        <p:spPr>
          <a:xfrm rot="16200000">
            <a:off x="4034570" y="3806095"/>
            <a:ext cx="516948" cy="495852"/>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grpSp>
        <p:nvGrpSpPr>
          <p:cNvPr id="24" name="Group 23">
            <a:extLst>
              <a:ext uri="{FF2B5EF4-FFF2-40B4-BE49-F238E27FC236}">
                <a16:creationId xmlns:a16="http://schemas.microsoft.com/office/drawing/2014/main" id="{FEB785BE-2B7A-4D5D-AEE2-470535AF2E47}"/>
              </a:ext>
            </a:extLst>
          </p:cNvPr>
          <p:cNvGrpSpPr/>
          <p:nvPr/>
        </p:nvGrpSpPr>
        <p:grpSpPr>
          <a:xfrm>
            <a:off x="2997576" y="3792732"/>
            <a:ext cx="2629558" cy="2100437"/>
            <a:chOff x="8772734" y="772694"/>
            <a:chExt cx="2629558" cy="2100437"/>
          </a:xfrm>
        </p:grpSpPr>
        <p:sp>
          <p:nvSpPr>
            <p:cNvPr id="28" name="Hexagon 27">
              <a:extLst>
                <a:ext uri="{FF2B5EF4-FFF2-40B4-BE49-F238E27FC236}">
                  <a16:creationId xmlns:a16="http://schemas.microsoft.com/office/drawing/2014/main" id="{3D2C1BEF-4026-4946-9DCE-6F75566EB778}"/>
                </a:ext>
              </a:extLst>
            </p:cNvPr>
            <p:cNvSpPr/>
            <p:nvPr/>
          </p:nvSpPr>
          <p:spPr>
            <a:xfrm rot="16200000">
              <a:off x="8761824" y="2349331"/>
              <a:ext cx="534710" cy="512889"/>
            </a:xfrm>
            <a:prstGeom prst="hexagon">
              <a:avLst/>
            </a:prstGeom>
            <a:solidFill>
              <a:schemeClr val="bg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sp>
          <p:nvSpPr>
            <p:cNvPr id="29" name="Rectangle: Rounded Corners 28">
              <a:extLst>
                <a:ext uri="{FF2B5EF4-FFF2-40B4-BE49-F238E27FC236}">
                  <a16:creationId xmlns:a16="http://schemas.microsoft.com/office/drawing/2014/main" id="{DF5A89E8-8840-49FC-B59C-9D6BCF72456A}"/>
                </a:ext>
              </a:extLst>
            </p:cNvPr>
            <p:cNvSpPr/>
            <p:nvPr/>
          </p:nvSpPr>
          <p:spPr>
            <a:xfrm rot="16200000">
              <a:off x="10950047" y="2414479"/>
              <a:ext cx="461665" cy="44282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cxnSp>
          <p:nvCxnSpPr>
            <p:cNvPr id="30" name="Straight Arrow Connector 29">
              <a:extLst>
                <a:ext uri="{FF2B5EF4-FFF2-40B4-BE49-F238E27FC236}">
                  <a16:creationId xmlns:a16="http://schemas.microsoft.com/office/drawing/2014/main" id="{D94FA2DA-CF6E-45F1-BC0F-0ADFC9DCE90A}"/>
                </a:ext>
              </a:extLst>
            </p:cNvPr>
            <p:cNvCxnSpPr>
              <a:cxnSpLocks/>
              <a:stCxn id="29" idx="3"/>
            </p:cNvCxnSpPr>
            <p:nvPr/>
          </p:nvCxnSpPr>
          <p:spPr>
            <a:xfrm flipH="1" flipV="1">
              <a:off x="10316128" y="1290727"/>
              <a:ext cx="864752" cy="1114332"/>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AE0D564-59A1-43DC-A306-6A2774F86CEC}"/>
                </a:ext>
              </a:extLst>
            </p:cNvPr>
            <p:cNvCxnSpPr>
              <a:cxnSpLocks/>
              <a:stCxn id="28" idx="0"/>
            </p:cNvCxnSpPr>
            <p:nvPr/>
          </p:nvCxnSpPr>
          <p:spPr>
            <a:xfrm flipV="1">
              <a:off x="9029180" y="1290727"/>
              <a:ext cx="791096" cy="1047694"/>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78DE9BB-563A-4ECB-B4B4-37501570E61D}"/>
                    </a:ext>
                  </a:extLst>
                </p:cNvPr>
                <p:cNvSpPr txBox="1"/>
                <p:nvPr/>
              </p:nvSpPr>
              <p:spPr>
                <a:xfrm>
                  <a:off x="9944097" y="772694"/>
                  <a:ext cx="24820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𝑡</m:t>
                        </m:r>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32" name="TextBox 31">
                  <a:extLst>
                    <a:ext uri="{FF2B5EF4-FFF2-40B4-BE49-F238E27FC236}">
                      <a16:creationId xmlns:a16="http://schemas.microsoft.com/office/drawing/2014/main" id="{D78DE9BB-563A-4ECB-B4B4-37501570E61D}"/>
                    </a:ext>
                  </a:extLst>
                </p:cNvPr>
                <p:cNvSpPr txBox="1">
                  <a:spLocks noRot="1" noChangeAspect="1" noMove="1" noResize="1" noEditPoints="1" noAdjustHandles="1" noChangeArrowheads="1" noChangeShapeType="1" noTextEdit="1"/>
                </p:cNvSpPr>
                <p:nvPr/>
              </p:nvSpPr>
              <p:spPr>
                <a:xfrm>
                  <a:off x="9944097" y="772694"/>
                  <a:ext cx="24820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4F3F7CF-923B-4F67-9B8D-98733B1B5D66}"/>
                    </a:ext>
                  </a:extLst>
                </p:cNvPr>
                <p:cNvSpPr txBox="1"/>
                <p:nvPr/>
              </p:nvSpPr>
              <p:spPr>
                <a:xfrm>
                  <a:off x="10969289" y="2379186"/>
                  <a:ext cx="4330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𝑠</m:t>
                            </m:r>
                          </m:e>
                          <m:sub>
                            <m:r>
                              <a:rPr lang="en-US" sz="3000" b="0" i="1" smtClean="0">
                                <a:latin typeface="Cambria Math" panose="02040503050406030204" pitchFamily="18" charset="0"/>
                              </a:rPr>
                              <m:t>2</m:t>
                            </m:r>
                          </m:sub>
                        </m:sSub>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33" name="TextBox 32">
                  <a:extLst>
                    <a:ext uri="{FF2B5EF4-FFF2-40B4-BE49-F238E27FC236}">
                      <a16:creationId xmlns:a16="http://schemas.microsoft.com/office/drawing/2014/main" id="{C4F3F7CF-923B-4F67-9B8D-98733B1B5D66}"/>
                    </a:ext>
                  </a:extLst>
                </p:cNvPr>
                <p:cNvSpPr txBox="1">
                  <a:spLocks noRot="1" noChangeAspect="1" noMove="1" noResize="1" noEditPoints="1" noAdjustHandles="1" noChangeArrowheads="1" noChangeShapeType="1" noTextEdit="1"/>
                </p:cNvSpPr>
                <p:nvPr/>
              </p:nvSpPr>
              <p:spPr>
                <a:xfrm>
                  <a:off x="10969289" y="2379186"/>
                  <a:ext cx="433003"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D4436E2-4DF6-4BE6-AEAF-72456D18CC83}"/>
                    </a:ext>
                  </a:extLst>
                </p:cNvPr>
                <p:cNvSpPr txBox="1"/>
                <p:nvPr/>
              </p:nvSpPr>
              <p:spPr>
                <a:xfrm>
                  <a:off x="8817134" y="2323269"/>
                  <a:ext cx="42409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𝑠</m:t>
                            </m:r>
                          </m:e>
                          <m:sub>
                            <m:r>
                              <a:rPr lang="en-US" sz="3000" b="0" i="1" smtClean="0">
                                <a:latin typeface="Cambria Math" panose="02040503050406030204" pitchFamily="18" charset="0"/>
                              </a:rPr>
                              <m:t>1</m:t>
                            </m:r>
                          </m:sub>
                        </m:sSub>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34" name="TextBox 33">
                  <a:extLst>
                    <a:ext uri="{FF2B5EF4-FFF2-40B4-BE49-F238E27FC236}">
                      <a16:creationId xmlns:a16="http://schemas.microsoft.com/office/drawing/2014/main" id="{1D4436E2-4DF6-4BE6-AEAF-72456D18CC83}"/>
                    </a:ext>
                  </a:extLst>
                </p:cNvPr>
                <p:cNvSpPr txBox="1">
                  <a:spLocks noRot="1" noChangeAspect="1" noMove="1" noResize="1" noEditPoints="1" noAdjustHandles="1" noChangeArrowheads="1" noChangeShapeType="1" noTextEdit="1"/>
                </p:cNvSpPr>
                <p:nvPr/>
              </p:nvSpPr>
              <p:spPr>
                <a:xfrm>
                  <a:off x="8817134" y="2323269"/>
                  <a:ext cx="424090" cy="461665"/>
                </a:xfrm>
                <a:prstGeom prst="rect">
                  <a:avLst/>
                </a:prstGeom>
                <a:blipFill>
                  <a:blip r:embed="rId6"/>
                  <a:stretch>
                    <a:fillRect/>
                  </a:stretch>
                </a:blipFill>
              </p:spPr>
              <p:txBody>
                <a:bodyPr/>
                <a:lstStyle/>
                <a:p>
                  <a:r>
                    <a:rPr lang="en-US">
                      <a:noFill/>
                    </a:rPr>
                    <a:t> </a:t>
                  </a:r>
                </a:p>
              </p:txBody>
            </p:sp>
          </mc:Fallback>
        </mc:AlternateContent>
      </p:grpSp>
      <p:sp>
        <p:nvSpPr>
          <p:cNvPr id="35" name="Rectangle 34">
            <a:extLst>
              <a:ext uri="{FF2B5EF4-FFF2-40B4-BE49-F238E27FC236}">
                <a16:creationId xmlns:a16="http://schemas.microsoft.com/office/drawing/2014/main" id="{3A170A05-99C8-464E-B061-23BEE934CFAB}"/>
              </a:ext>
            </a:extLst>
          </p:cNvPr>
          <p:cNvSpPr/>
          <p:nvPr/>
        </p:nvSpPr>
        <p:spPr>
          <a:xfrm>
            <a:off x="3875763" y="3367033"/>
            <a:ext cx="80021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Paper</a:t>
            </a:r>
            <a:endParaRPr lang="en-US" dirty="0"/>
          </a:p>
        </p:txBody>
      </p:sp>
      <p:sp>
        <p:nvSpPr>
          <p:cNvPr id="36" name="Rectangle 35">
            <a:extLst>
              <a:ext uri="{FF2B5EF4-FFF2-40B4-BE49-F238E27FC236}">
                <a16:creationId xmlns:a16="http://schemas.microsoft.com/office/drawing/2014/main" id="{48208AE2-6CF7-4053-85CE-AE7BCCE9C861}"/>
              </a:ext>
            </a:extLst>
          </p:cNvPr>
          <p:cNvSpPr/>
          <p:nvPr/>
        </p:nvSpPr>
        <p:spPr>
          <a:xfrm>
            <a:off x="2821851" y="5917913"/>
            <a:ext cx="86433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Author</a:t>
            </a:r>
            <a:endParaRPr lang="en-US" dirty="0"/>
          </a:p>
        </p:txBody>
      </p:sp>
      <p:sp>
        <p:nvSpPr>
          <p:cNvPr id="37" name="Rectangle 36">
            <a:extLst>
              <a:ext uri="{FF2B5EF4-FFF2-40B4-BE49-F238E27FC236}">
                <a16:creationId xmlns:a16="http://schemas.microsoft.com/office/drawing/2014/main" id="{3EE4E702-FBDD-40E9-A361-AECF31DF8D85}"/>
              </a:ext>
            </a:extLst>
          </p:cNvPr>
          <p:cNvSpPr/>
          <p:nvPr/>
        </p:nvSpPr>
        <p:spPr>
          <a:xfrm>
            <a:off x="5044753" y="5906333"/>
            <a:ext cx="80021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Paper</a:t>
            </a:r>
            <a:endParaRPr lang="en-US" dirty="0"/>
          </a:p>
        </p:txBody>
      </p:sp>
      <p:sp>
        <p:nvSpPr>
          <p:cNvPr id="38" name="TextBox 37">
            <a:extLst>
              <a:ext uri="{FF2B5EF4-FFF2-40B4-BE49-F238E27FC236}">
                <a16:creationId xmlns:a16="http://schemas.microsoft.com/office/drawing/2014/main" id="{434C8873-333E-4F1C-B06C-F912577FC67F}"/>
              </a:ext>
            </a:extLst>
          </p:cNvPr>
          <p:cNvSpPr txBox="1"/>
          <p:nvPr/>
        </p:nvSpPr>
        <p:spPr>
          <a:xfrm>
            <a:off x="4980458" y="4489171"/>
            <a:ext cx="548227" cy="369332"/>
          </a:xfrm>
          <a:prstGeom prst="rect">
            <a:avLst/>
          </a:prstGeom>
          <a:noFill/>
        </p:spPr>
        <p:txBody>
          <a:bodyPr wrap="none" lIns="0" tIns="0" rIns="0" bIns="0" rtlCol="0">
            <a:spAutoFit/>
          </a:bodyPr>
          <a:lstStyle/>
          <a:p>
            <a:r>
              <a:rPr lang="en-US" sz="2400" dirty="0">
                <a:solidFill>
                  <a:schemeClr val="accent5">
                    <a:lumMod val="50000"/>
                  </a:schemeClr>
                </a:solidFill>
                <a:latin typeface="Arial" panose="020B0604020202020204" pitchFamily="34" charset="0"/>
                <a:cs typeface="Arial" panose="020B0604020202020204" pitchFamily="34" charset="0"/>
              </a:rPr>
              <a:t>Cite</a:t>
            </a:r>
          </a:p>
        </p:txBody>
      </p:sp>
      <p:sp>
        <p:nvSpPr>
          <p:cNvPr id="39" name="TextBox 38">
            <a:extLst>
              <a:ext uri="{FF2B5EF4-FFF2-40B4-BE49-F238E27FC236}">
                <a16:creationId xmlns:a16="http://schemas.microsoft.com/office/drawing/2014/main" id="{004A79A1-BE19-4A56-9ADE-8712E3EA2500}"/>
              </a:ext>
            </a:extLst>
          </p:cNvPr>
          <p:cNvSpPr txBox="1"/>
          <p:nvPr/>
        </p:nvSpPr>
        <p:spPr>
          <a:xfrm>
            <a:off x="2940122" y="4489171"/>
            <a:ext cx="712567" cy="369332"/>
          </a:xfrm>
          <a:prstGeom prst="rect">
            <a:avLst/>
          </a:prstGeom>
          <a:noFill/>
        </p:spPr>
        <p:txBody>
          <a:bodyPr wrap="none" lIns="0" tIns="0" rIns="0" bIns="0" rtlCol="0">
            <a:spAutoFit/>
          </a:bodyPr>
          <a:lstStyle/>
          <a:p>
            <a:r>
              <a:rPr lang="en-US" altLang="zh-CN" sz="2400" dirty="0">
                <a:solidFill>
                  <a:schemeClr val="accent2">
                    <a:lumMod val="75000"/>
                  </a:schemeClr>
                </a:solidFill>
                <a:latin typeface="Arial" panose="020B0604020202020204" pitchFamily="34" charset="0"/>
                <a:cs typeface="Arial" panose="020B0604020202020204" pitchFamily="34" charset="0"/>
              </a:rPr>
              <a:t>W</a:t>
            </a:r>
            <a:r>
              <a:rPr lang="en-US" sz="2400" dirty="0">
                <a:solidFill>
                  <a:schemeClr val="accent2">
                    <a:lumMod val="75000"/>
                  </a:schemeClr>
                </a:solidFill>
                <a:latin typeface="Arial" panose="020B0604020202020204" pitchFamily="34" charset="0"/>
                <a:cs typeface="Arial" panose="020B0604020202020204" pitchFamily="34" charset="0"/>
              </a:rPr>
              <a:t>rite</a:t>
            </a:r>
          </a:p>
        </p:txBody>
      </p:sp>
      <p:pic>
        <p:nvPicPr>
          <p:cNvPr id="5" name="Picture 4">
            <a:extLst>
              <a:ext uri="{FF2B5EF4-FFF2-40B4-BE49-F238E27FC236}">
                <a16:creationId xmlns:a16="http://schemas.microsoft.com/office/drawing/2014/main" id="{6444652F-056E-49CE-BFF7-1CA079C54535}"/>
              </a:ext>
            </a:extLst>
          </p:cNvPr>
          <p:cNvPicPr>
            <a:picLocks noChangeAspect="1"/>
          </p:cNvPicPr>
          <p:nvPr/>
        </p:nvPicPr>
        <p:blipFill>
          <a:blip r:embed="rId7"/>
          <a:stretch>
            <a:fillRect/>
          </a:stretch>
        </p:blipFill>
        <p:spPr>
          <a:xfrm>
            <a:off x="7079565" y="4695314"/>
            <a:ext cx="1457261" cy="1860997"/>
          </a:xfrm>
          <a:prstGeom prst="rect">
            <a:avLst/>
          </a:prstGeom>
        </p:spPr>
      </p:pic>
      <p:cxnSp>
        <p:nvCxnSpPr>
          <p:cNvPr id="7" name="Straight Arrow Connector 6">
            <a:extLst>
              <a:ext uri="{FF2B5EF4-FFF2-40B4-BE49-F238E27FC236}">
                <a16:creationId xmlns:a16="http://schemas.microsoft.com/office/drawing/2014/main" id="{C07B8980-FF48-4A63-9F94-80448DC6262F}"/>
              </a:ext>
            </a:extLst>
          </p:cNvPr>
          <p:cNvCxnSpPr>
            <a:cxnSpLocks/>
            <a:stCxn id="5" idx="1"/>
            <a:endCxn id="33" idx="3"/>
          </p:cNvCxnSpPr>
          <p:nvPr/>
        </p:nvCxnSpPr>
        <p:spPr>
          <a:xfrm flipH="1">
            <a:off x="5627134" y="5625813"/>
            <a:ext cx="1452431" cy="4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CD9081B7-162C-4CA9-B9D7-A50C78DE3550}"/>
              </a:ext>
            </a:extLst>
          </p:cNvPr>
          <p:cNvSpPr/>
          <p:nvPr/>
        </p:nvSpPr>
        <p:spPr>
          <a:xfrm>
            <a:off x="3686190" y="3349161"/>
            <a:ext cx="1139149" cy="357752"/>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E21CB57-1139-45C7-A8E3-D82CFE957D9F}"/>
              </a:ext>
            </a:extLst>
          </p:cNvPr>
          <p:cNvSpPr txBox="1"/>
          <p:nvPr/>
        </p:nvSpPr>
        <p:spPr>
          <a:xfrm>
            <a:off x="2098922" y="3332288"/>
            <a:ext cx="1822374" cy="461665"/>
          </a:xfrm>
          <a:prstGeom prst="rect">
            <a:avLst/>
          </a:prstGeom>
          <a:noFill/>
        </p:spPr>
        <p:txBody>
          <a:bodyPr wrap="square">
            <a:spAutoFit/>
          </a:bodyPr>
          <a:lstStyle/>
          <a:p>
            <a:r>
              <a:rPr lang="en-US" sz="2400" b="1" dirty="0"/>
              <a:t>Node Type</a:t>
            </a:r>
            <a:endParaRPr lang="en-US" sz="2400" dirty="0"/>
          </a:p>
        </p:txBody>
      </p:sp>
      <p:sp>
        <p:nvSpPr>
          <p:cNvPr id="25" name="Title 1">
            <a:extLst>
              <a:ext uri="{FF2B5EF4-FFF2-40B4-BE49-F238E27FC236}">
                <a16:creationId xmlns:a16="http://schemas.microsoft.com/office/drawing/2014/main" id="{087CAC1A-06FC-49E8-B571-507BD99A0F3E}"/>
              </a:ext>
            </a:extLst>
          </p:cNvPr>
          <p:cNvSpPr>
            <a:spLocks noGrp="1"/>
          </p:cNvSpPr>
          <p:nvPr>
            <p:ph type="title"/>
          </p:nvPr>
        </p:nvSpPr>
        <p:spPr>
          <a:xfrm>
            <a:off x="838200" y="365125"/>
            <a:ext cx="9793778" cy="1325563"/>
          </a:xfrm>
        </p:spPr>
        <p:txBody>
          <a:bodyPr/>
          <a:lstStyle/>
          <a:p>
            <a:r>
              <a:rPr lang="en-US" dirty="0"/>
              <a:t>Heterogeneous (Relational) Graph</a:t>
            </a:r>
          </a:p>
        </p:txBody>
      </p:sp>
    </p:spTree>
    <p:extLst>
      <p:ext uri="{BB962C8B-B14F-4D97-AF65-F5344CB8AC3E}">
        <p14:creationId xmlns:p14="http://schemas.microsoft.com/office/powerpoint/2010/main" val="23400314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we assign timestamps for each node</a:t>
            </a:r>
          </a:p>
        </p:txBody>
      </p:sp>
      <p:sp>
        <p:nvSpPr>
          <p:cNvPr id="3" name="Content Placeholder 2"/>
          <p:cNvSpPr>
            <a:spLocks noGrp="1"/>
          </p:cNvSpPr>
          <p:nvPr>
            <p:ph idx="1"/>
          </p:nvPr>
        </p:nvSpPr>
        <p:spPr>
          <a:xfrm>
            <a:off x="754079" y="1644583"/>
            <a:ext cx="10515600" cy="4322069"/>
          </a:xfrm>
        </p:spPr>
        <p:txBody>
          <a:bodyPr>
            <a:normAutofit/>
          </a:bodyPr>
          <a:lstStyle/>
          <a:p>
            <a:pPr marL="285750" indent="-285750"/>
            <a:r>
              <a:rPr lang="en-US" sz="2400" dirty="0"/>
              <a:t>In Academic Graph, only Paper (Events) contain temporal information.</a:t>
            </a:r>
          </a:p>
          <a:p>
            <a:pPr marL="285750" indent="-285750"/>
            <a:r>
              <a:rPr lang="en-US" sz="2400" dirty="0"/>
              <a:t>Other nodes should be represented differently based on different paper:</a:t>
            </a:r>
          </a:p>
          <a:p>
            <a:pPr marL="742950" lvl="1" indent="-285750"/>
            <a:r>
              <a:rPr lang="en-US" sz="2000" dirty="0"/>
              <a:t>E.g. KDD@2000 is very different from KDD@2019</a:t>
            </a:r>
          </a:p>
        </p:txBody>
      </p:sp>
    </p:spTree>
    <p:extLst>
      <p:ext uri="{BB962C8B-B14F-4D97-AF65-F5344CB8AC3E}">
        <p14:creationId xmlns:p14="http://schemas.microsoft.com/office/powerpoint/2010/main" val="38357942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we assign timestamps for each node</a:t>
            </a:r>
          </a:p>
        </p:txBody>
      </p:sp>
      <p:sp>
        <p:nvSpPr>
          <p:cNvPr id="3" name="Content Placeholder 2"/>
          <p:cNvSpPr>
            <a:spLocks noGrp="1"/>
          </p:cNvSpPr>
          <p:nvPr>
            <p:ph idx="1"/>
          </p:nvPr>
        </p:nvSpPr>
        <p:spPr>
          <a:xfrm>
            <a:off x="754079" y="1644583"/>
            <a:ext cx="10515600" cy="4322069"/>
          </a:xfrm>
        </p:spPr>
        <p:txBody>
          <a:bodyPr>
            <a:normAutofit/>
          </a:bodyPr>
          <a:lstStyle/>
          <a:p>
            <a:pPr marL="285750" indent="-285750"/>
            <a:r>
              <a:rPr lang="en-US" sz="2400" dirty="0"/>
              <a:t>We assign timestamps by recursively inherent from </a:t>
            </a:r>
            <a:r>
              <a:rPr lang="en-US" sz="2400" b="1" dirty="0"/>
              <a:t>paper </a:t>
            </a:r>
            <a:r>
              <a:rPr lang="en-US" sz="2400" dirty="0"/>
              <a:t>node</a:t>
            </a:r>
          </a:p>
          <a:p>
            <a:pPr marL="285750" indent="-285750"/>
            <a:r>
              <a:rPr lang="en-US" sz="2400" dirty="0"/>
              <a:t>If there exist multiple papers in different timestamps linked to a same node, we will separate that node and assign different timestamps</a:t>
            </a:r>
          </a:p>
        </p:txBody>
      </p:sp>
      <p:sp>
        <p:nvSpPr>
          <p:cNvPr id="4" name="Oval 3"/>
          <p:cNvSpPr/>
          <p:nvPr/>
        </p:nvSpPr>
        <p:spPr>
          <a:xfrm>
            <a:off x="4551980" y="5045409"/>
            <a:ext cx="2962794"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085420" y="5149885"/>
            <a:ext cx="2592621" cy="369332"/>
          </a:xfrm>
          <a:prstGeom prst="rect">
            <a:avLst/>
          </a:prstGeom>
          <a:noFill/>
        </p:spPr>
        <p:txBody>
          <a:bodyPr wrap="square" rtlCol="0">
            <a:spAutoFit/>
          </a:bodyPr>
          <a:lstStyle/>
          <a:p>
            <a:r>
              <a:rPr lang="en-US" dirty="0"/>
              <a:t>Published at 2018</a:t>
            </a:r>
          </a:p>
        </p:txBody>
      </p:sp>
      <p:sp>
        <p:nvSpPr>
          <p:cNvPr id="6" name="Oval 5"/>
          <p:cNvSpPr/>
          <p:nvPr/>
        </p:nvSpPr>
        <p:spPr>
          <a:xfrm>
            <a:off x="4287414" y="3136597"/>
            <a:ext cx="2962794"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2838927" y="4580644"/>
            <a:ext cx="1355599" cy="582186"/>
            <a:chOff x="1837306" y="5196717"/>
            <a:chExt cx="1943632" cy="582186"/>
          </a:xfrm>
        </p:grpSpPr>
        <p:sp>
          <p:nvSpPr>
            <p:cNvPr id="17" name="Oval 16"/>
            <p:cNvSpPr/>
            <p:nvPr/>
          </p:nvSpPr>
          <p:spPr>
            <a:xfrm>
              <a:off x="1876739" y="5196717"/>
              <a:ext cx="1145604" cy="582186"/>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18" name="TextBox 17"/>
            <p:cNvSpPr txBox="1"/>
            <p:nvPr/>
          </p:nvSpPr>
          <p:spPr>
            <a:xfrm>
              <a:off x="1837306" y="5303144"/>
              <a:ext cx="1943632" cy="369332"/>
            </a:xfrm>
            <a:prstGeom prst="rect">
              <a:avLst/>
            </a:prstGeom>
            <a:noFill/>
          </p:spPr>
          <p:txBody>
            <a:bodyPr wrap="square" rtlCol="0">
              <a:spAutoFit/>
            </a:bodyPr>
            <a:lstStyle/>
            <a:p>
              <a:r>
                <a:rPr lang="en-US" dirty="0"/>
                <a:t>Author</a:t>
              </a:r>
            </a:p>
          </p:txBody>
        </p:sp>
      </p:grpSp>
      <p:grpSp>
        <p:nvGrpSpPr>
          <p:cNvPr id="30" name="Group 29"/>
          <p:cNvGrpSpPr/>
          <p:nvPr/>
        </p:nvGrpSpPr>
        <p:grpSpPr>
          <a:xfrm>
            <a:off x="8062576" y="4257682"/>
            <a:ext cx="664666" cy="582186"/>
            <a:chOff x="1876739" y="5196717"/>
            <a:chExt cx="768641" cy="582186"/>
          </a:xfrm>
        </p:grpSpPr>
        <p:sp>
          <p:nvSpPr>
            <p:cNvPr id="31" name="Oval 30"/>
            <p:cNvSpPr/>
            <p:nvPr/>
          </p:nvSpPr>
          <p:spPr>
            <a:xfrm>
              <a:off x="1876739" y="5196717"/>
              <a:ext cx="768641" cy="582186"/>
            </a:xfrm>
            <a:prstGeom prst="ellipse">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32" name="TextBox 31"/>
            <p:cNvSpPr txBox="1"/>
            <p:nvPr/>
          </p:nvSpPr>
          <p:spPr>
            <a:xfrm>
              <a:off x="1985828" y="5303144"/>
              <a:ext cx="602027" cy="369332"/>
            </a:xfrm>
            <a:prstGeom prst="rect">
              <a:avLst/>
            </a:prstGeom>
            <a:noFill/>
          </p:spPr>
          <p:txBody>
            <a:bodyPr wrap="square" rtlCol="0">
              <a:spAutoFit/>
            </a:bodyPr>
            <a:lstStyle/>
            <a:p>
              <a:r>
                <a:rPr lang="en-US" dirty="0"/>
                <a:t>DM</a:t>
              </a:r>
            </a:p>
          </p:txBody>
        </p:sp>
      </p:grpSp>
      <p:sp>
        <p:nvSpPr>
          <p:cNvPr id="39" name="Oval 38"/>
          <p:cNvSpPr/>
          <p:nvPr/>
        </p:nvSpPr>
        <p:spPr>
          <a:xfrm>
            <a:off x="5400104" y="3608562"/>
            <a:ext cx="974911" cy="582186"/>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40" name="TextBox 39"/>
          <p:cNvSpPr txBox="1"/>
          <p:nvPr/>
        </p:nvSpPr>
        <p:spPr>
          <a:xfrm>
            <a:off x="5428718" y="3714989"/>
            <a:ext cx="1943632" cy="369332"/>
          </a:xfrm>
          <a:prstGeom prst="rect">
            <a:avLst/>
          </a:prstGeom>
          <a:noFill/>
        </p:spPr>
        <p:txBody>
          <a:bodyPr wrap="square" rtlCol="0">
            <a:spAutoFit/>
          </a:bodyPr>
          <a:lstStyle/>
          <a:p>
            <a:r>
              <a:rPr lang="en-US" dirty="0"/>
              <a:t>Paper 1</a:t>
            </a:r>
          </a:p>
        </p:txBody>
      </p:sp>
      <p:sp>
        <p:nvSpPr>
          <p:cNvPr id="41" name="Oval 40"/>
          <p:cNvSpPr/>
          <p:nvPr/>
        </p:nvSpPr>
        <p:spPr>
          <a:xfrm>
            <a:off x="5482183" y="5498769"/>
            <a:ext cx="946297" cy="582186"/>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42" name="TextBox 41"/>
          <p:cNvSpPr txBox="1"/>
          <p:nvPr/>
        </p:nvSpPr>
        <p:spPr>
          <a:xfrm>
            <a:off x="5504091" y="5603029"/>
            <a:ext cx="1943632" cy="369332"/>
          </a:xfrm>
          <a:prstGeom prst="rect">
            <a:avLst/>
          </a:prstGeom>
          <a:noFill/>
        </p:spPr>
        <p:txBody>
          <a:bodyPr wrap="square" rtlCol="0">
            <a:spAutoFit/>
          </a:bodyPr>
          <a:lstStyle/>
          <a:p>
            <a:r>
              <a:rPr lang="en-US" dirty="0"/>
              <a:t>Paper 2</a:t>
            </a:r>
          </a:p>
        </p:txBody>
      </p:sp>
      <p:cxnSp>
        <p:nvCxnSpPr>
          <p:cNvPr id="44" name="Straight Arrow Connector 43"/>
          <p:cNvCxnSpPr/>
          <p:nvPr/>
        </p:nvCxnSpPr>
        <p:spPr>
          <a:xfrm flipV="1">
            <a:off x="3635627" y="4002867"/>
            <a:ext cx="1769475" cy="727439"/>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9" idx="5"/>
          </p:cNvCxnSpPr>
          <p:nvPr/>
        </p:nvCxnSpPr>
        <p:spPr>
          <a:xfrm flipH="1" flipV="1">
            <a:off x="6232243" y="4105489"/>
            <a:ext cx="1737149" cy="1352654"/>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6381730" y="3899655"/>
            <a:ext cx="1739402" cy="484687"/>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7872228" y="5352948"/>
            <a:ext cx="788005" cy="582186"/>
            <a:chOff x="9709467" y="5996777"/>
            <a:chExt cx="788005" cy="582186"/>
          </a:xfrm>
        </p:grpSpPr>
        <p:sp useBgFill="1">
          <p:nvSpPr>
            <p:cNvPr id="48" name="Oval 47"/>
            <p:cNvSpPr/>
            <p:nvPr/>
          </p:nvSpPr>
          <p:spPr>
            <a:xfrm>
              <a:off x="9709467" y="5996777"/>
              <a:ext cx="788005" cy="582186"/>
            </a:xfrm>
            <a:prstGeom prst="ellipse">
              <a:avLst/>
            </a:prstGeom>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accent6">
                    <a:lumMod val="75000"/>
                  </a:schemeClr>
                </a:solidFill>
              </a:endParaRPr>
            </a:p>
          </p:txBody>
        </p:sp>
        <p:sp>
          <p:nvSpPr>
            <p:cNvPr id="49" name="TextBox 48"/>
            <p:cNvSpPr txBox="1"/>
            <p:nvPr/>
          </p:nvSpPr>
          <p:spPr>
            <a:xfrm>
              <a:off x="9813014" y="6103204"/>
              <a:ext cx="676553" cy="369332"/>
            </a:xfrm>
            <a:prstGeom prst="rect">
              <a:avLst/>
            </a:prstGeom>
            <a:noFill/>
          </p:spPr>
          <p:txBody>
            <a:bodyPr wrap="square" rtlCol="0">
              <a:spAutoFit/>
            </a:bodyPr>
            <a:lstStyle/>
            <a:p>
              <a:r>
                <a:rPr lang="en-US" dirty="0"/>
                <a:t>KDD</a:t>
              </a:r>
            </a:p>
          </p:txBody>
        </p:sp>
      </p:grpSp>
      <p:sp>
        <p:nvSpPr>
          <p:cNvPr id="50" name="TextBox 49"/>
          <p:cNvSpPr txBox="1"/>
          <p:nvPr/>
        </p:nvSpPr>
        <p:spPr>
          <a:xfrm>
            <a:off x="4820854" y="3241073"/>
            <a:ext cx="2592621" cy="369332"/>
          </a:xfrm>
          <a:prstGeom prst="rect">
            <a:avLst/>
          </a:prstGeom>
          <a:noFill/>
        </p:spPr>
        <p:txBody>
          <a:bodyPr wrap="square" rtlCol="0">
            <a:spAutoFit/>
          </a:bodyPr>
          <a:lstStyle/>
          <a:p>
            <a:r>
              <a:rPr lang="en-US" dirty="0"/>
              <a:t>Published at 2012</a:t>
            </a:r>
          </a:p>
        </p:txBody>
      </p:sp>
      <p:cxnSp>
        <p:nvCxnSpPr>
          <p:cNvPr id="51" name="Straight Arrow Connector 50"/>
          <p:cNvCxnSpPr/>
          <p:nvPr/>
        </p:nvCxnSpPr>
        <p:spPr>
          <a:xfrm>
            <a:off x="3635627" y="4997986"/>
            <a:ext cx="1846556" cy="707686"/>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6345954" y="4643701"/>
            <a:ext cx="1746847" cy="959328"/>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428480" y="5732140"/>
            <a:ext cx="1443748" cy="5282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532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we assign timestamps for each node</a:t>
            </a:r>
          </a:p>
        </p:txBody>
      </p:sp>
      <p:sp>
        <p:nvSpPr>
          <p:cNvPr id="3" name="Content Placeholder 2"/>
          <p:cNvSpPr>
            <a:spLocks noGrp="1"/>
          </p:cNvSpPr>
          <p:nvPr>
            <p:ph idx="1"/>
          </p:nvPr>
        </p:nvSpPr>
        <p:spPr>
          <a:xfrm>
            <a:off x="754079" y="1644583"/>
            <a:ext cx="10515600" cy="4322069"/>
          </a:xfrm>
        </p:spPr>
        <p:txBody>
          <a:bodyPr>
            <a:normAutofit/>
          </a:bodyPr>
          <a:lstStyle/>
          <a:p>
            <a:pPr marL="285750" indent="-285750"/>
            <a:r>
              <a:rPr lang="en-US" sz="2400" dirty="0"/>
              <a:t>We assign timestamps by recursively inherent from </a:t>
            </a:r>
            <a:r>
              <a:rPr lang="en-US" sz="2400" b="1" dirty="0"/>
              <a:t>paper </a:t>
            </a:r>
            <a:r>
              <a:rPr lang="en-US" sz="2400" dirty="0"/>
              <a:t>node</a:t>
            </a:r>
          </a:p>
          <a:p>
            <a:pPr marL="285750" indent="-285750"/>
            <a:r>
              <a:rPr lang="en-US" sz="2400" dirty="0"/>
              <a:t>If there exist multiple papers in different time linked to a same node, we will separate that node and assign different time stamp</a:t>
            </a:r>
          </a:p>
        </p:txBody>
      </p:sp>
      <p:sp>
        <p:nvSpPr>
          <p:cNvPr id="4" name="Oval 3"/>
          <p:cNvSpPr/>
          <p:nvPr/>
        </p:nvSpPr>
        <p:spPr>
          <a:xfrm>
            <a:off x="5639266" y="5225983"/>
            <a:ext cx="2962794"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172706" y="5330459"/>
            <a:ext cx="2592621" cy="369332"/>
          </a:xfrm>
          <a:prstGeom prst="rect">
            <a:avLst/>
          </a:prstGeom>
          <a:noFill/>
        </p:spPr>
        <p:txBody>
          <a:bodyPr wrap="square" rtlCol="0">
            <a:spAutoFit/>
          </a:bodyPr>
          <a:lstStyle/>
          <a:p>
            <a:r>
              <a:rPr lang="en-US" dirty="0"/>
              <a:t>Published at 2018</a:t>
            </a:r>
          </a:p>
        </p:txBody>
      </p:sp>
      <p:sp>
        <p:nvSpPr>
          <p:cNvPr id="6" name="Oval 5"/>
          <p:cNvSpPr/>
          <p:nvPr/>
        </p:nvSpPr>
        <p:spPr>
          <a:xfrm>
            <a:off x="5374700" y="3317171"/>
            <a:ext cx="2962794"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3759759" y="5490241"/>
            <a:ext cx="1500646" cy="919601"/>
            <a:chOff x="1837306" y="5196717"/>
            <a:chExt cx="1943632" cy="582186"/>
          </a:xfrm>
        </p:grpSpPr>
        <p:sp>
          <p:nvSpPr>
            <p:cNvPr id="17" name="Oval 16"/>
            <p:cNvSpPr/>
            <p:nvPr/>
          </p:nvSpPr>
          <p:spPr>
            <a:xfrm>
              <a:off x="1876739" y="5196717"/>
              <a:ext cx="1145604" cy="582186"/>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18" name="TextBox 17"/>
            <p:cNvSpPr txBox="1"/>
            <p:nvPr/>
          </p:nvSpPr>
          <p:spPr>
            <a:xfrm>
              <a:off x="1837306" y="5303144"/>
              <a:ext cx="1943632" cy="409183"/>
            </a:xfrm>
            <a:prstGeom prst="rect">
              <a:avLst/>
            </a:prstGeom>
            <a:noFill/>
          </p:spPr>
          <p:txBody>
            <a:bodyPr wrap="square" rtlCol="0">
              <a:spAutoFit/>
            </a:bodyPr>
            <a:lstStyle/>
            <a:p>
              <a:r>
                <a:rPr lang="en-US" dirty="0"/>
                <a:t>Author</a:t>
              </a:r>
            </a:p>
            <a:p>
              <a:r>
                <a:rPr lang="en-US" dirty="0"/>
                <a:t>@2018</a:t>
              </a:r>
            </a:p>
          </p:txBody>
        </p:sp>
      </p:grpSp>
      <p:grpSp>
        <p:nvGrpSpPr>
          <p:cNvPr id="30" name="Group 29"/>
          <p:cNvGrpSpPr/>
          <p:nvPr/>
        </p:nvGrpSpPr>
        <p:grpSpPr>
          <a:xfrm>
            <a:off x="9411741" y="2808508"/>
            <a:ext cx="1307481" cy="679115"/>
            <a:chOff x="1876739" y="5196717"/>
            <a:chExt cx="768641" cy="582186"/>
          </a:xfrm>
        </p:grpSpPr>
        <p:sp>
          <p:nvSpPr>
            <p:cNvPr id="31" name="Oval 30"/>
            <p:cNvSpPr/>
            <p:nvPr/>
          </p:nvSpPr>
          <p:spPr>
            <a:xfrm>
              <a:off x="1876739" y="5196717"/>
              <a:ext cx="768641" cy="582186"/>
            </a:xfrm>
            <a:prstGeom prst="ellipse">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32" name="TextBox 31"/>
            <p:cNvSpPr txBox="1"/>
            <p:nvPr/>
          </p:nvSpPr>
          <p:spPr>
            <a:xfrm>
              <a:off x="2045519" y="5223093"/>
              <a:ext cx="507282" cy="554081"/>
            </a:xfrm>
            <a:prstGeom prst="rect">
              <a:avLst/>
            </a:prstGeom>
            <a:noFill/>
          </p:spPr>
          <p:txBody>
            <a:bodyPr wrap="square" rtlCol="0">
              <a:spAutoFit/>
            </a:bodyPr>
            <a:lstStyle/>
            <a:p>
              <a:pPr algn="ctr"/>
              <a:r>
                <a:rPr lang="en-US" dirty="0"/>
                <a:t>DM</a:t>
              </a:r>
            </a:p>
            <a:p>
              <a:pPr algn="ctr"/>
              <a:r>
                <a:rPr lang="en-US" dirty="0"/>
                <a:t>@2012</a:t>
              </a:r>
            </a:p>
          </p:txBody>
        </p:sp>
      </p:grpSp>
      <p:sp>
        <p:nvSpPr>
          <p:cNvPr id="39" name="Oval 38"/>
          <p:cNvSpPr/>
          <p:nvPr/>
        </p:nvSpPr>
        <p:spPr>
          <a:xfrm>
            <a:off x="6487390" y="3789136"/>
            <a:ext cx="974911" cy="582186"/>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40" name="TextBox 39"/>
          <p:cNvSpPr txBox="1"/>
          <p:nvPr/>
        </p:nvSpPr>
        <p:spPr>
          <a:xfrm>
            <a:off x="6516004" y="3895563"/>
            <a:ext cx="1943632" cy="369332"/>
          </a:xfrm>
          <a:prstGeom prst="rect">
            <a:avLst/>
          </a:prstGeom>
          <a:noFill/>
        </p:spPr>
        <p:txBody>
          <a:bodyPr wrap="square" rtlCol="0">
            <a:spAutoFit/>
          </a:bodyPr>
          <a:lstStyle/>
          <a:p>
            <a:r>
              <a:rPr lang="en-US" dirty="0"/>
              <a:t>Paper 1</a:t>
            </a:r>
          </a:p>
        </p:txBody>
      </p:sp>
      <p:sp>
        <p:nvSpPr>
          <p:cNvPr id="41" name="Oval 40"/>
          <p:cNvSpPr/>
          <p:nvPr/>
        </p:nvSpPr>
        <p:spPr>
          <a:xfrm>
            <a:off x="6569469" y="5679343"/>
            <a:ext cx="946297" cy="582186"/>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42" name="TextBox 41"/>
          <p:cNvSpPr txBox="1"/>
          <p:nvPr/>
        </p:nvSpPr>
        <p:spPr>
          <a:xfrm>
            <a:off x="6591377" y="5783603"/>
            <a:ext cx="1943632" cy="369332"/>
          </a:xfrm>
          <a:prstGeom prst="rect">
            <a:avLst/>
          </a:prstGeom>
          <a:noFill/>
        </p:spPr>
        <p:txBody>
          <a:bodyPr wrap="square" rtlCol="0">
            <a:spAutoFit/>
          </a:bodyPr>
          <a:lstStyle/>
          <a:p>
            <a:r>
              <a:rPr lang="en-US" dirty="0"/>
              <a:t>Paper 2</a:t>
            </a:r>
          </a:p>
        </p:txBody>
      </p:sp>
      <p:cxnSp>
        <p:nvCxnSpPr>
          <p:cNvPr id="44" name="Straight Arrow Connector 43"/>
          <p:cNvCxnSpPr/>
          <p:nvPr/>
        </p:nvCxnSpPr>
        <p:spPr>
          <a:xfrm>
            <a:off x="4648219" y="3804251"/>
            <a:ext cx="1847590" cy="173183"/>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flipV="1">
            <a:off x="7462301" y="4111200"/>
            <a:ext cx="1925285" cy="21436"/>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7469016" y="3254672"/>
            <a:ext cx="1933113" cy="772871"/>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9402129" y="3789136"/>
            <a:ext cx="1351521" cy="923330"/>
            <a:chOff x="9709467" y="5960860"/>
            <a:chExt cx="843031" cy="923330"/>
          </a:xfrm>
        </p:grpSpPr>
        <p:sp useBgFill="1">
          <p:nvSpPr>
            <p:cNvPr id="48" name="Oval 47"/>
            <p:cNvSpPr/>
            <p:nvPr/>
          </p:nvSpPr>
          <p:spPr>
            <a:xfrm>
              <a:off x="9709467" y="5996777"/>
              <a:ext cx="788005" cy="582186"/>
            </a:xfrm>
            <a:prstGeom prst="ellipse">
              <a:avLst/>
            </a:prstGeom>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accent6">
                    <a:lumMod val="75000"/>
                  </a:schemeClr>
                </a:solidFill>
              </a:endParaRPr>
            </a:p>
          </p:txBody>
        </p:sp>
        <p:sp>
          <p:nvSpPr>
            <p:cNvPr id="49" name="TextBox 48"/>
            <p:cNvSpPr txBox="1"/>
            <p:nvPr/>
          </p:nvSpPr>
          <p:spPr>
            <a:xfrm>
              <a:off x="9875945" y="5960860"/>
              <a:ext cx="676553" cy="923330"/>
            </a:xfrm>
            <a:prstGeom prst="rect">
              <a:avLst/>
            </a:prstGeom>
            <a:noFill/>
          </p:spPr>
          <p:txBody>
            <a:bodyPr wrap="square" rtlCol="0">
              <a:spAutoFit/>
            </a:bodyPr>
            <a:lstStyle/>
            <a:p>
              <a:r>
                <a:rPr lang="en-US" dirty="0"/>
                <a:t>KDD</a:t>
              </a:r>
            </a:p>
            <a:p>
              <a:r>
                <a:rPr lang="en-US" dirty="0"/>
                <a:t>@2012</a:t>
              </a:r>
            </a:p>
          </p:txBody>
        </p:sp>
      </p:grpSp>
      <p:sp>
        <p:nvSpPr>
          <p:cNvPr id="50" name="TextBox 49"/>
          <p:cNvSpPr txBox="1"/>
          <p:nvPr/>
        </p:nvSpPr>
        <p:spPr>
          <a:xfrm>
            <a:off x="5908140" y="3421647"/>
            <a:ext cx="2592621" cy="369332"/>
          </a:xfrm>
          <a:prstGeom prst="rect">
            <a:avLst/>
          </a:prstGeom>
          <a:noFill/>
        </p:spPr>
        <p:txBody>
          <a:bodyPr wrap="square" rtlCol="0">
            <a:spAutoFit/>
          </a:bodyPr>
          <a:lstStyle/>
          <a:p>
            <a:r>
              <a:rPr lang="en-US" dirty="0"/>
              <a:t>Published at 2012</a:t>
            </a:r>
          </a:p>
        </p:txBody>
      </p:sp>
      <p:cxnSp>
        <p:nvCxnSpPr>
          <p:cNvPr id="51" name="Straight Arrow Connector 50"/>
          <p:cNvCxnSpPr/>
          <p:nvPr/>
        </p:nvCxnSpPr>
        <p:spPr>
          <a:xfrm flipV="1">
            <a:off x="4690370" y="5886246"/>
            <a:ext cx="1879099" cy="156918"/>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7487820" y="5383210"/>
            <a:ext cx="1939222" cy="527561"/>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flipV="1">
            <a:off x="7487820" y="6063404"/>
            <a:ext cx="1948834" cy="240406"/>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3821707" y="3317171"/>
            <a:ext cx="1355599" cy="918062"/>
            <a:chOff x="1837306" y="5196717"/>
            <a:chExt cx="1943632" cy="582186"/>
          </a:xfrm>
        </p:grpSpPr>
        <p:sp>
          <p:nvSpPr>
            <p:cNvPr id="28" name="Oval 27"/>
            <p:cNvSpPr/>
            <p:nvPr/>
          </p:nvSpPr>
          <p:spPr>
            <a:xfrm>
              <a:off x="1876739" y="5196717"/>
              <a:ext cx="1145604" cy="582186"/>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9" name="TextBox 28"/>
            <p:cNvSpPr txBox="1"/>
            <p:nvPr/>
          </p:nvSpPr>
          <p:spPr>
            <a:xfrm>
              <a:off x="1837306" y="5303144"/>
              <a:ext cx="1943632" cy="409869"/>
            </a:xfrm>
            <a:prstGeom prst="rect">
              <a:avLst/>
            </a:prstGeom>
            <a:noFill/>
          </p:spPr>
          <p:txBody>
            <a:bodyPr wrap="square" rtlCol="0">
              <a:spAutoFit/>
            </a:bodyPr>
            <a:lstStyle/>
            <a:p>
              <a:r>
                <a:rPr lang="en-US" dirty="0"/>
                <a:t>Author</a:t>
              </a:r>
            </a:p>
            <a:p>
              <a:r>
                <a:rPr lang="en-US" dirty="0"/>
                <a:t>@2012</a:t>
              </a:r>
            </a:p>
          </p:txBody>
        </p:sp>
      </p:grpSp>
      <p:grpSp>
        <p:nvGrpSpPr>
          <p:cNvPr id="43" name="Group 42"/>
          <p:cNvGrpSpPr/>
          <p:nvPr/>
        </p:nvGrpSpPr>
        <p:grpSpPr>
          <a:xfrm>
            <a:off x="9436654" y="4990901"/>
            <a:ext cx="1307481" cy="679115"/>
            <a:chOff x="1876739" y="5196717"/>
            <a:chExt cx="768641" cy="582186"/>
          </a:xfrm>
        </p:grpSpPr>
        <p:sp>
          <p:nvSpPr>
            <p:cNvPr id="54" name="Oval 53"/>
            <p:cNvSpPr/>
            <p:nvPr/>
          </p:nvSpPr>
          <p:spPr>
            <a:xfrm>
              <a:off x="1876739" y="5196717"/>
              <a:ext cx="768641" cy="582186"/>
            </a:xfrm>
            <a:prstGeom prst="ellipse">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55" name="TextBox 54"/>
            <p:cNvSpPr txBox="1"/>
            <p:nvPr/>
          </p:nvSpPr>
          <p:spPr>
            <a:xfrm>
              <a:off x="2045519" y="5223093"/>
              <a:ext cx="507282" cy="554081"/>
            </a:xfrm>
            <a:prstGeom prst="rect">
              <a:avLst/>
            </a:prstGeom>
            <a:noFill/>
          </p:spPr>
          <p:txBody>
            <a:bodyPr wrap="square" rtlCol="0">
              <a:spAutoFit/>
            </a:bodyPr>
            <a:lstStyle/>
            <a:p>
              <a:pPr algn="ctr"/>
              <a:r>
                <a:rPr lang="en-US" dirty="0"/>
                <a:t>DM</a:t>
              </a:r>
            </a:p>
            <a:p>
              <a:pPr algn="ctr"/>
              <a:r>
                <a:rPr lang="en-US" dirty="0"/>
                <a:t>@2018</a:t>
              </a:r>
            </a:p>
          </p:txBody>
        </p:sp>
      </p:grpSp>
      <p:grpSp>
        <p:nvGrpSpPr>
          <p:cNvPr id="56" name="Group 55"/>
          <p:cNvGrpSpPr/>
          <p:nvPr/>
        </p:nvGrpSpPr>
        <p:grpSpPr>
          <a:xfrm>
            <a:off x="9427042" y="5971529"/>
            <a:ext cx="1351521" cy="646331"/>
            <a:chOff x="9709467" y="5960860"/>
            <a:chExt cx="843031" cy="646331"/>
          </a:xfrm>
        </p:grpSpPr>
        <p:sp useBgFill="1">
          <p:nvSpPr>
            <p:cNvPr id="57" name="Oval 56"/>
            <p:cNvSpPr/>
            <p:nvPr/>
          </p:nvSpPr>
          <p:spPr>
            <a:xfrm>
              <a:off x="9709467" y="5996777"/>
              <a:ext cx="788005" cy="582186"/>
            </a:xfrm>
            <a:prstGeom prst="ellipse">
              <a:avLst/>
            </a:prstGeom>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accent6">
                    <a:lumMod val="75000"/>
                  </a:schemeClr>
                </a:solidFill>
              </a:endParaRPr>
            </a:p>
          </p:txBody>
        </p:sp>
        <p:sp>
          <p:nvSpPr>
            <p:cNvPr id="58" name="TextBox 57"/>
            <p:cNvSpPr txBox="1"/>
            <p:nvPr/>
          </p:nvSpPr>
          <p:spPr>
            <a:xfrm>
              <a:off x="9875945" y="5960860"/>
              <a:ext cx="676553" cy="646331"/>
            </a:xfrm>
            <a:prstGeom prst="rect">
              <a:avLst/>
            </a:prstGeom>
            <a:noFill/>
          </p:spPr>
          <p:txBody>
            <a:bodyPr wrap="square" rtlCol="0">
              <a:spAutoFit/>
            </a:bodyPr>
            <a:lstStyle/>
            <a:p>
              <a:r>
                <a:rPr lang="en-US" dirty="0"/>
                <a:t>KDD</a:t>
              </a:r>
            </a:p>
            <a:p>
              <a:r>
                <a:rPr lang="en-US" dirty="0"/>
                <a:t>@2018</a:t>
              </a:r>
            </a:p>
          </p:txBody>
        </p:sp>
      </p:grpSp>
      <p:cxnSp>
        <p:nvCxnSpPr>
          <p:cNvPr id="80" name="Straight Arrow Connector 79"/>
          <p:cNvCxnSpPr/>
          <p:nvPr/>
        </p:nvCxnSpPr>
        <p:spPr>
          <a:xfrm>
            <a:off x="3164132" y="4783156"/>
            <a:ext cx="716300" cy="896187"/>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1120639" y="3683513"/>
            <a:ext cx="2330361"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1332900" y="3918414"/>
            <a:ext cx="2592621" cy="369332"/>
          </a:xfrm>
          <a:prstGeom prst="rect">
            <a:avLst/>
          </a:prstGeom>
          <a:noFill/>
        </p:spPr>
        <p:txBody>
          <a:bodyPr wrap="square" rtlCol="0">
            <a:spAutoFit/>
          </a:bodyPr>
          <a:lstStyle/>
          <a:p>
            <a:r>
              <a:rPr lang="en-US" dirty="0"/>
              <a:t>Published at 2016</a:t>
            </a:r>
          </a:p>
        </p:txBody>
      </p:sp>
      <p:sp>
        <p:nvSpPr>
          <p:cNvPr id="85" name="Oval 84"/>
          <p:cNvSpPr/>
          <p:nvPr/>
        </p:nvSpPr>
        <p:spPr>
          <a:xfrm>
            <a:off x="1843522" y="4309564"/>
            <a:ext cx="946297" cy="582186"/>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86" name="TextBox 85"/>
          <p:cNvSpPr txBox="1"/>
          <p:nvPr/>
        </p:nvSpPr>
        <p:spPr>
          <a:xfrm>
            <a:off x="1865430" y="4413824"/>
            <a:ext cx="1943632" cy="369332"/>
          </a:xfrm>
          <a:prstGeom prst="rect">
            <a:avLst/>
          </a:prstGeom>
          <a:noFill/>
        </p:spPr>
        <p:txBody>
          <a:bodyPr wrap="square" rtlCol="0">
            <a:spAutoFit/>
          </a:bodyPr>
          <a:lstStyle/>
          <a:p>
            <a:r>
              <a:rPr lang="en-US" dirty="0"/>
              <a:t>Paper 3</a:t>
            </a:r>
          </a:p>
        </p:txBody>
      </p:sp>
      <p:sp>
        <p:nvSpPr>
          <p:cNvPr id="93" name="TextBox 92"/>
          <p:cNvSpPr txBox="1"/>
          <p:nvPr/>
        </p:nvSpPr>
        <p:spPr>
          <a:xfrm>
            <a:off x="1920165" y="5058090"/>
            <a:ext cx="1767209" cy="369332"/>
          </a:xfrm>
          <a:prstGeom prst="rect">
            <a:avLst/>
          </a:prstGeom>
          <a:noFill/>
        </p:spPr>
        <p:txBody>
          <a:bodyPr wrap="square" rtlCol="0">
            <a:spAutoFit/>
          </a:bodyPr>
          <a:lstStyle/>
          <a:p>
            <a:r>
              <a:rPr lang="en-US" dirty="0"/>
              <a:t>2016-2018 = -2</a:t>
            </a:r>
          </a:p>
        </p:txBody>
      </p:sp>
      <p:sp>
        <p:nvSpPr>
          <p:cNvPr id="94" name="TextBox 93"/>
          <p:cNvSpPr txBox="1"/>
          <p:nvPr/>
        </p:nvSpPr>
        <p:spPr>
          <a:xfrm>
            <a:off x="4822568" y="5988497"/>
            <a:ext cx="1767209" cy="369332"/>
          </a:xfrm>
          <a:prstGeom prst="rect">
            <a:avLst/>
          </a:prstGeom>
          <a:noFill/>
        </p:spPr>
        <p:txBody>
          <a:bodyPr wrap="square" rtlCol="0">
            <a:spAutoFit/>
          </a:bodyPr>
          <a:lstStyle/>
          <a:p>
            <a:r>
              <a:rPr lang="en-US" dirty="0"/>
              <a:t>2018-2018 = 0</a:t>
            </a:r>
          </a:p>
        </p:txBody>
      </p:sp>
      <p:sp>
        <p:nvSpPr>
          <p:cNvPr id="95" name="TextBox 94"/>
          <p:cNvSpPr txBox="1"/>
          <p:nvPr/>
        </p:nvSpPr>
        <p:spPr>
          <a:xfrm>
            <a:off x="4671669" y="3895563"/>
            <a:ext cx="1767209" cy="369332"/>
          </a:xfrm>
          <a:prstGeom prst="rect">
            <a:avLst/>
          </a:prstGeom>
          <a:noFill/>
        </p:spPr>
        <p:txBody>
          <a:bodyPr wrap="square" rtlCol="0">
            <a:spAutoFit/>
          </a:bodyPr>
          <a:lstStyle/>
          <a:p>
            <a:r>
              <a:rPr lang="en-US" dirty="0"/>
              <a:t>2012-2012 = 0</a:t>
            </a:r>
          </a:p>
        </p:txBody>
      </p:sp>
      <p:cxnSp>
        <p:nvCxnSpPr>
          <p:cNvPr id="96" name="Straight Arrow Connector 95"/>
          <p:cNvCxnSpPr/>
          <p:nvPr/>
        </p:nvCxnSpPr>
        <p:spPr>
          <a:xfrm flipV="1">
            <a:off x="2629210" y="3526059"/>
            <a:ext cx="1292948" cy="176244"/>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2068249" y="3179750"/>
            <a:ext cx="1767209" cy="369332"/>
          </a:xfrm>
          <a:prstGeom prst="rect">
            <a:avLst/>
          </a:prstGeom>
          <a:noFill/>
        </p:spPr>
        <p:txBody>
          <a:bodyPr wrap="square" rtlCol="0">
            <a:spAutoFit/>
          </a:bodyPr>
          <a:lstStyle/>
          <a:p>
            <a:r>
              <a:rPr lang="en-US" dirty="0"/>
              <a:t>2016-2012 = +4</a:t>
            </a:r>
          </a:p>
        </p:txBody>
      </p:sp>
      <p:sp>
        <p:nvSpPr>
          <p:cNvPr id="99" name="TextBox 98"/>
          <p:cNvSpPr txBox="1"/>
          <p:nvPr/>
        </p:nvSpPr>
        <p:spPr>
          <a:xfrm>
            <a:off x="7898264" y="3733748"/>
            <a:ext cx="1767209" cy="369332"/>
          </a:xfrm>
          <a:prstGeom prst="rect">
            <a:avLst/>
          </a:prstGeom>
          <a:noFill/>
        </p:spPr>
        <p:txBody>
          <a:bodyPr wrap="square" rtlCol="0">
            <a:spAutoFit/>
          </a:bodyPr>
          <a:lstStyle/>
          <a:p>
            <a:r>
              <a:rPr lang="en-US" dirty="0"/>
              <a:t>2012-2012 = 0</a:t>
            </a:r>
          </a:p>
        </p:txBody>
      </p:sp>
      <p:sp>
        <p:nvSpPr>
          <p:cNvPr id="100" name="TextBox 99"/>
          <p:cNvSpPr txBox="1"/>
          <p:nvPr/>
        </p:nvSpPr>
        <p:spPr>
          <a:xfrm>
            <a:off x="7956545" y="5699791"/>
            <a:ext cx="1767209" cy="369332"/>
          </a:xfrm>
          <a:prstGeom prst="rect">
            <a:avLst/>
          </a:prstGeom>
          <a:noFill/>
        </p:spPr>
        <p:txBody>
          <a:bodyPr wrap="square" rtlCol="0">
            <a:spAutoFit/>
          </a:bodyPr>
          <a:lstStyle/>
          <a:p>
            <a:r>
              <a:rPr lang="en-US" dirty="0"/>
              <a:t>2018-2018 = 0</a:t>
            </a:r>
          </a:p>
        </p:txBody>
      </p:sp>
    </p:spTree>
    <p:extLst>
      <p:ext uri="{BB962C8B-B14F-4D97-AF65-F5344CB8AC3E}">
        <p14:creationId xmlns:p14="http://schemas.microsoft.com/office/powerpoint/2010/main" val="510686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782598" y="4176159"/>
            <a:ext cx="977562" cy="2572368"/>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7146" y="365125"/>
            <a:ext cx="11015330" cy="1325563"/>
          </a:xfrm>
        </p:spPr>
        <p:txBody>
          <a:bodyPr/>
          <a:lstStyle/>
          <a:p>
            <a:r>
              <a:rPr lang="en-US" dirty="0"/>
              <a:t>Implementation Details</a:t>
            </a:r>
          </a:p>
        </p:txBody>
      </p:sp>
      <p:sp>
        <p:nvSpPr>
          <p:cNvPr id="3" name="Rectangle 2"/>
          <p:cNvSpPr/>
          <p:nvPr/>
        </p:nvSpPr>
        <p:spPr>
          <a:xfrm>
            <a:off x="913119" y="1733280"/>
            <a:ext cx="9978999" cy="2369880"/>
          </a:xfrm>
          <a:prstGeom prst="rect">
            <a:avLst/>
          </a:prstGeom>
        </p:spPr>
        <p:txBody>
          <a:bodyPr wrap="square">
            <a:spAutoFit/>
          </a:bodyPr>
          <a:lstStyle/>
          <a:p>
            <a:pPr marL="514350" indent="-514350">
              <a:buFont typeface="+mj-lt"/>
              <a:buAutoNum type="arabicPeriod"/>
            </a:pPr>
            <a:r>
              <a:rPr lang="en-US" sz="2800" dirty="0"/>
              <a:t>How to train on large-scale graphs</a:t>
            </a:r>
          </a:p>
          <a:p>
            <a:pPr marL="971550" lvl="1" indent="-514350">
              <a:buFont typeface="Arial" panose="020B0604020202020204" pitchFamily="34" charset="0"/>
              <a:buChar char="•"/>
            </a:pPr>
            <a:r>
              <a:rPr lang="en-US" sz="2400" dirty="0"/>
              <a:t>Original GCN requires to calculate node embedding of all the nodes, which is obviously impossible for large graphs.</a:t>
            </a:r>
          </a:p>
          <a:p>
            <a:pPr marL="971550" lvl="1" indent="-514350">
              <a:buFont typeface="Arial" panose="020B0604020202020204" pitchFamily="34" charset="0"/>
              <a:buChar char="•"/>
            </a:pPr>
            <a:r>
              <a:rPr lang="en-US" sz="2400" dirty="0"/>
              <a:t>On the contrary, we can consider sampling a small graph for training.</a:t>
            </a:r>
          </a:p>
          <a:p>
            <a:pPr marL="971550" lvl="1" indent="-514350">
              <a:buFont typeface="Arial" panose="020B0604020202020204" pitchFamily="34" charset="0"/>
              <a:buChar char="•"/>
            </a:pPr>
            <a:r>
              <a:rPr lang="en-US" sz="2400" dirty="0"/>
              <a:t>To make the sampled graph as dense as possible (reduce sample variance), we can use the layer-dependent importance sampling:</a:t>
            </a:r>
          </a:p>
        </p:txBody>
      </p:sp>
      <p:sp>
        <p:nvSpPr>
          <p:cNvPr id="4" name="Oval 3"/>
          <p:cNvSpPr/>
          <p:nvPr/>
        </p:nvSpPr>
        <p:spPr>
          <a:xfrm>
            <a:off x="2073222" y="4438866"/>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5" name="Oval 4"/>
          <p:cNvSpPr/>
          <p:nvPr/>
        </p:nvSpPr>
        <p:spPr>
          <a:xfrm>
            <a:off x="2073222" y="4964083"/>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6" name="Oval 5"/>
          <p:cNvSpPr/>
          <p:nvPr/>
        </p:nvSpPr>
        <p:spPr>
          <a:xfrm>
            <a:off x="2073222" y="5489300"/>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7" name="Oval 6"/>
          <p:cNvSpPr/>
          <p:nvPr/>
        </p:nvSpPr>
        <p:spPr>
          <a:xfrm>
            <a:off x="2073222" y="6014517"/>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9" name="TextBox 8"/>
          <p:cNvSpPr txBox="1"/>
          <p:nvPr/>
        </p:nvSpPr>
        <p:spPr>
          <a:xfrm>
            <a:off x="776911" y="5095438"/>
            <a:ext cx="2592621" cy="646331"/>
          </a:xfrm>
          <a:prstGeom prst="rect">
            <a:avLst/>
          </a:prstGeom>
          <a:noFill/>
        </p:spPr>
        <p:txBody>
          <a:bodyPr wrap="square" rtlCol="0">
            <a:spAutoFit/>
          </a:bodyPr>
          <a:lstStyle/>
          <a:p>
            <a:r>
              <a:rPr lang="en-US" dirty="0"/>
              <a:t>Initial</a:t>
            </a:r>
          </a:p>
          <a:p>
            <a:r>
              <a:rPr lang="en-US" dirty="0"/>
              <a:t>Nodes</a:t>
            </a:r>
          </a:p>
        </p:txBody>
      </p:sp>
      <p:cxnSp>
        <p:nvCxnSpPr>
          <p:cNvPr id="12" name="Straight Arrow Connector 11"/>
          <p:cNvCxnSpPr/>
          <p:nvPr/>
        </p:nvCxnSpPr>
        <p:spPr>
          <a:xfrm flipV="1">
            <a:off x="2443668" y="4461589"/>
            <a:ext cx="983411" cy="128956"/>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456602" y="4666041"/>
            <a:ext cx="970477" cy="486301"/>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22" idx="2"/>
          </p:cNvCxnSpPr>
          <p:nvPr/>
        </p:nvCxnSpPr>
        <p:spPr>
          <a:xfrm flipV="1">
            <a:off x="2456602" y="6144620"/>
            <a:ext cx="912930" cy="36368"/>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3418548" y="4340724"/>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2" name="Oval 21"/>
          <p:cNvSpPr/>
          <p:nvPr/>
        </p:nvSpPr>
        <p:spPr>
          <a:xfrm>
            <a:off x="3369532" y="5955108"/>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cxnSp>
        <p:nvCxnSpPr>
          <p:cNvPr id="27" name="Straight Arrow Connector 26"/>
          <p:cNvCxnSpPr>
            <a:endCxn id="28" idx="2"/>
          </p:cNvCxnSpPr>
          <p:nvPr/>
        </p:nvCxnSpPr>
        <p:spPr>
          <a:xfrm flipV="1">
            <a:off x="2443668" y="5607678"/>
            <a:ext cx="925864" cy="48894"/>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3369532" y="5418166"/>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Tree>
    <p:extLst>
      <p:ext uri="{BB962C8B-B14F-4D97-AF65-F5344CB8AC3E}">
        <p14:creationId xmlns:p14="http://schemas.microsoft.com/office/powerpoint/2010/main" val="34234146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782598" y="4176159"/>
            <a:ext cx="977562" cy="2572368"/>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7146" y="365125"/>
            <a:ext cx="11015330" cy="1325563"/>
          </a:xfrm>
        </p:spPr>
        <p:txBody>
          <a:bodyPr/>
          <a:lstStyle/>
          <a:p>
            <a:r>
              <a:rPr lang="en-US" dirty="0"/>
              <a:t>Implementation Details</a:t>
            </a:r>
          </a:p>
        </p:txBody>
      </p:sp>
      <p:sp>
        <p:nvSpPr>
          <p:cNvPr id="3" name="Rectangle 2"/>
          <p:cNvSpPr/>
          <p:nvPr/>
        </p:nvSpPr>
        <p:spPr>
          <a:xfrm>
            <a:off x="913119" y="1733280"/>
            <a:ext cx="9978999" cy="2369880"/>
          </a:xfrm>
          <a:prstGeom prst="rect">
            <a:avLst/>
          </a:prstGeom>
        </p:spPr>
        <p:txBody>
          <a:bodyPr wrap="square">
            <a:spAutoFit/>
          </a:bodyPr>
          <a:lstStyle/>
          <a:p>
            <a:pPr marL="514350" indent="-514350">
              <a:buFont typeface="+mj-lt"/>
              <a:buAutoNum type="arabicPeriod"/>
            </a:pPr>
            <a:r>
              <a:rPr lang="en-US" sz="2800" dirty="0"/>
              <a:t>How to train on large-scale graphs</a:t>
            </a:r>
          </a:p>
          <a:p>
            <a:pPr marL="971550" lvl="1" indent="-514350">
              <a:buFont typeface="Arial" panose="020B0604020202020204" pitchFamily="34" charset="0"/>
              <a:buChar char="•"/>
            </a:pPr>
            <a:r>
              <a:rPr lang="en-US" sz="2400" dirty="0"/>
              <a:t>Original GCN requires to calculate node embedding of all the nodes, which is obviously impossible for large graphs.</a:t>
            </a:r>
          </a:p>
          <a:p>
            <a:pPr marL="971550" lvl="1" indent="-514350">
              <a:buFont typeface="Arial" panose="020B0604020202020204" pitchFamily="34" charset="0"/>
              <a:buChar char="•"/>
            </a:pPr>
            <a:r>
              <a:rPr lang="en-US" sz="2400" dirty="0"/>
              <a:t>On the contrary, we can consider sampling a small graph for training.</a:t>
            </a:r>
          </a:p>
          <a:p>
            <a:pPr marL="971550" lvl="1" indent="-514350">
              <a:buFont typeface="Arial" panose="020B0604020202020204" pitchFamily="34" charset="0"/>
              <a:buChar char="•"/>
            </a:pPr>
            <a:r>
              <a:rPr lang="en-US" sz="2400" dirty="0"/>
              <a:t>To make the sampled graph as dense as possible (reduce sample variance), we can use the layer-dependent importance sampling:</a:t>
            </a:r>
          </a:p>
        </p:txBody>
      </p:sp>
      <p:sp>
        <p:nvSpPr>
          <p:cNvPr id="4" name="Oval 3"/>
          <p:cNvSpPr/>
          <p:nvPr/>
        </p:nvSpPr>
        <p:spPr>
          <a:xfrm>
            <a:off x="2073222" y="4438866"/>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5" name="Oval 4"/>
          <p:cNvSpPr/>
          <p:nvPr/>
        </p:nvSpPr>
        <p:spPr>
          <a:xfrm>
            <a:off x="2073222" y="4964083"/>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6" name="Oval 5"/>
          <p:cNvSpPr/>
          <p:nvPr/>
        </p:nvSpPr>
        <p:spPr>
          <a:xfrm>
            <a:off x="2073222" y="5489300"/>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7" name="Oval 6"/>
          <p:cNvSpPr/>
          <p:nvPr/>
        </p:nvSpPr>
        <p:spPr>
          <a:xfrm>
            <a:off x="2073222" y="6014517"/>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9" name="TextBox 8"/>
          <p:cNvSpPr txBox="1"/>
          <p:nvPr/>
        </p:nvSpPr>
        <p:spPr>
          <a:xfrm>
            <a:off x="776911" y="5095438"/>
            <a:ext cx="2592621" cy="646331"/>
          </a:xfrm>
          <a:prstGeom prst="rect">
            <a:avLst/>
          </a:prstGeom>
          <a:noFill/>
        </p:spPr>
        <p:txBody>
          <a:bodyPr wrap="square" rtlCol="0">
            <a:spAutoFit/>
          </a:bodyPr>
          <a:lstStyle/>
          <a:p>
            <a:r>
              <a:rPr lang="en-US" dirty="0"/>
              <a:t>Initial</a:t>
            </a:r>
          </a:p>
          <a:p>
            <a:r>
              <a:rPr lang="en-US" dirty="0"/>
              <a:t>Nodes</a:t>
            </a:r>
          </a:p>
        </p:txBody>
      </p:sp>
      <p:cxnSp>
        <p:nvCxnSpPr>
          <p:cNvPr id="12" name="Straight Arrow Connector 11"/>
          <p:cNvCxnSpPr/>
          <p:nvPr/>
        </p:nvCxnSpPr>
        <p:spPr>
          <a:xfrm flipV="1">
            <a:off x="2443668" y="4461589"/>
            <a:ext cx="983411" cy="128956"/>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456602" y="4666041"/>
            <a:ext cx="970477" cy="486301"/>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22" idx="2"/>
          </p:cNvCxnSpPr>
          <p:nvPr/>
        </p:nvCxnSpPr>
        <p:spPr>
          <a:xfrm flipV="1">
            <a:off x="2456602" y="6144620"/>
            <a:ext cx="912930" cy="36368"/>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3418548" y="4340724"/>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2" name="Oval 21"/>
          <p:cNvSpPr/>
          <p:nvPr/>
        </p:nvSpPr>
        <p:spPr>
          <a:xfrm>
            <a:off x="3369532" y="5955108"/>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4" name="TextBox 23"/>
          <p:cNvSpPr txBox="1"/>
          <p:nvPr/>
        </p:nvSpPr>
        <p:spPr>
          <a:xfrm>
            <a:off x="3788994" y="4296709"/>
            <a:ext cx="2592621" cy="369332"/>
          </a:xfrm>
          <a:prstGeom prst="rect">
            <a:avLst/>
          </a:prstGeom>
          <a:noFill/>
        </p:spPr>
        <p:txBody>
          <a:bodyPr wrap="square" rtlCol="0">
            <a:spAutoFit/>
          </a:bodyPr>
          <a:lstStyle/>
          <a:p>
            <a:r>
              <a:rPr lang="en-US" dirty="0" err="1"/>
              <a:t>Prob</a:t>
            </a:r>
            <a:r>
              <a:rPr lang="en-US" dirty="0"/>
              <a:t> = 2 / 4 = 0.5</a:t>
            </a:r>
          </a:p>
        </p:txBody>
      </p:sp>
      <p:sp>
        <p:nvSpPr>
          <p:cNvPr id="25" name="TextBox 24"/>
          <p:cNvSpPr txBox="1"/>
          <p:nvPr/>
        </p:nvSpPr>
        <p:spPr>
          <a:xfrm>
            <a:off x="3765846" y="5418166"/>
            <a:ext cx="2592621" cy="369332"/>
          </a:xfrm>
          <a:prstGeom prst="rect">
            <a:avLst/>
          </a:prstGeom>
          <a:noFill/>
        </p:spPr>
        <p:txBody>
          <a:bodyPr wrap="square" rtlCol="0">
            <a:spAutoFit/>
          </a:bodyPr>
          <a:lstStyle/>
          <a:p>
            <a:r>
              <a:rPr lang="en-US" dirty="0" err="1"/>
              <a:t>Prob</a:t>
            </a:r>
            <a:r>
              <a:rPr lang="en-US" dirty="0"/>
              <a:t> = 1 / 4 = 0.25</a:t>
            </a:r>
          </a:p>
        </p:txBody>
      </p:sp>
      <p:sp>
        <p:nvSpPr>
          <p:cNvPr id="26" name="TextBox 25"/>
          <p:cNvSpPr txBox="1"/>
          <p:nvPr/>
        </p:nvSpPr>
        <p:spPr>
          <a:xfrm>
            <a:off x="3765846" y="5923321"/>
            <a:ext cx="2592621" cy="369332"/>
          </a:xfrm>
          <a:prstGeom prst="rect">
            <a:avLst/>
          </a:prstGeom>
          <a:noFill/>
        </p:spPr>
        <p:txBody>
          <a:bodyPr wrap="square" rtlCol="0">
            <a:spAutoFit/>
          </a:bodyPr>
          <a:lstStyle/>
          <a:p>
            <a:r>
              <a:rPr lang="en-US" dirty="0" err="1"/>
              <a:t>Prob</a:t>
            </a:r>
            <a:r>
              <a:rPr lang="en-US" dirty="0"/>
              <a:t> = 1 / 4 = 0.25</a:t>
            </a:r>
          </a:p>
        </p:txBody>
      </p:sp>
      <p:cxnSp>
        <p:nvCxnSpPr>
          <p:cNvPr id="27" name="Straight Arrow Connector 26"/>
          <p:cNvCxnSpPr>
            <a:endCxn id="28" idx="2"/>
          </p:cNvCxnSpPr>
          <p:nvPr/>
        </p:nvCxnSpPr>
        <p:spPr>
          <a:xfrm flipV="1">
            <a:off x="2443668" y="5607678"/>
            <a:ext cx="925864" cy="48894"/>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3369532" y="5418166"/>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Tree>
    <p:extLst>
      <p:ext uri="{BB962C8B-B14F-4D97-AF65-F5344CB8AC3E}">
        <p14:creationId xmlns:p14="http://schemas.microsoft.com/office/powerpoint/2010/main" val="4004454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3065974" y="4061449"/>
            <a:ext cx="977562" cy="92732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782598" y="4176159"/>
            <a:ext cx="977562" cy="2572368"/>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7146" y="365125"/>
            <a:ext cx="11015330" cy="1325563"/>
          </a:xfrm>
        </p:spPr>
        <p:txBody>
          <a:bodyPr/>
          <a:lstStyle/>
          <a:p>
            <a:r>
              <a:rPr lang="en-US" dirty="0"/>
              <a:t>Implementation Details</a:t>
            </a:r>
          </a:p>
        </p:txBody>
      </p:sp>
      <p:sp>
        <p:nvSpPr>
          <p:cNvPr id="3" name="Rectangle 2"/>
          <p:cNvSpPr/>
          <p:nvPr/>
        </p:nvSpPr>
        <p:spPr>
          <a:xfrm>
            <a:off x="913119" y="1733280"/>
            <a:ext cx="9978999" cy="2369880"/>
          </a:xfrm>
          <a:prstGeom prst="rect">
            <a:avLst/>
          </a:prstGeom>
        </p:spPr>
        <p:txBody>
          <a:bodyPr wrap="square">
            <a:spAutoFit/>
          </a:bodyPr>
          <a:lstStyle/>
          <a:p>
            <a:pPr marL="514350" indent="-514350">
              <a:buFont typeface="+mj-lt"/>
              <a:buAutoNum type="arabicPeriod"/>
            </a:pPr>
            <a:r>
              <a:rPr lang="en-US" sz="2800" dirty="0"/>
              <a:t>How to train on large-scale graphs</a:t>
            </a:r>
          </a:p>
          <a:p>
            <a:pPr marL="971550" lvl="1" indent="-514350">
              <a:buFont typeface="Arial" panose="020B0604020202020204" pitchFamily="34" charset="0"/>
              <a:buChar char="•"/>
            </a:pPr>
            <a:r>
              <a:rPr lang="en-US" sz="2400" dirty="0"/>
              <a:t>Original GCN requires to calculate node embedding of all the nodes, which is obviously impossible for large graphs.</a:t>
            </a:r>
          </a:p>
          <a:p>
            <a:pPr marL="971550" lvl="1" indent="-514350">
              <a:buFont typeface="Arial" panose="020B0604020202020204" pitchFamily="34" charset="0"/>
              <a:buChar char="•"/>
            </a:pPr>
            <a:r>
              <a:rPr lang="en-US" sz="2400" dirty="0"/>
              <a:t>On the contrary, we can consider sampling a small graph for training.</a:t>
            </a:r>
          </a:p>
          <a:p>
            <a:pPr marL="971550" lvl="1" indent="-514350">
              <a:buFont typeface="Arial" panose="020B0604020202020204" pitchFamily="34" charset="0"/>
              <a:buChar char="•"/>
            </a:pPr>
            <a:r>
              <a:rPr lang="en-US" sz="2400" dirty="0"/>
              <a:t>To make the sampled graph as dense as possible (reduce sample variance), we can use the layer-dependent importance sampling:</a:t>
            </a:r>
          </a:p>
        </p:txBody>
      </p:sp>
      <p:sp>
        <p:nvSpPr>
          <p:cNvPr id="4" name="Oval 3"/>
          <p:cNvSpPr/>
          <p:nvPr/>
        </p:nvSpPr>
        <p:spPr>
          <a:xfrm>
            <a:off x="2073222" y="4438866"/>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5" name="Oval 4"/>
          <p:cNvSpPr/>
          <p:nvPr/>
        </p:nvSpPr>
        <p:spPr>
          <a:xfrm>
            <a:off x="2073222" y="4964083"/>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6" name="Oval 5"/>
          <p:cNvSpPr/>
          <p:nvPr/>
        </p:nvSpPr>
        <p:spPr>
          <a:xfrm>
            <a:off x="2073222" y="5489300"/>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7" name="Oval 6"/>
          <p:cNvSpPr/>
          <p:nvPr/>
        </p:nvSpPr>
        <p:spPr>
          <a:xfrm>
            <a:off x="2073222" y="6014517"/>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9" name="TextBox 8"/>
          <p:cNvSpPr txBox="1"/>
          <p:nvPr/>
        </p:nvSpPr>
        <p:spPr>
          <a:xfrm>
            <a:off x="776911" y="5095438"/>
            <a:ext cx="2592621" cy="646331"/>
          </a:xfrm>
          <a:prstGeom prst="rect">
            <a:avLst/>
          </a:prstGeom>
          <a:noFill/>
        </p:spPr>
        <p:txBody>
          <a:bodyPr wrap="square" rtlCol="0">
            <a:spAutoFit/>
          </a:bodyPr>
          <a:lstStyle/>
          <a:p>
            <a:r>
              <a:rPr lang="en-US" dirty="0"/>
              <a:t>Initial</a:t>
            </a:r>
          </a:p>
          <a:p>
            <a:r>
              <a:rPr lang="en-US" dirty="0"/>
              <a:t>Nodes</a:t>
            </a:r>
          </a:p>
        </p:txBody>
      </p:sp>
      <p:cxnSp>
        <p:nvCxnSpPr>
          <p:cNvPr id="12" name="Straight Arrow Connector 11"/>
          <p:cNvCxnSpPr/>
          <p:nvPr/>
        </p:nvCxnSpPr>
        <p:spPr>
          <a:xfrm flipV="1">
            <a:off x="2443668" y="4461589"/>
            <a:ext cx="983411" cy="128956"/>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456602" y="4666041"/>
            <a:ext cx="970477" cy="486301"/>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21" idx="2"/>
          </p:cNvCxnSpPr>
          <p:nvPr/>
        </p:nvCxnSpPr>
        <p:spPr>
          <a:xfrm flipV="1">
            <a:off x="2443668" y="5607678"/>
            <a:ext cx="925864" cy="48894"/>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22" idx="2"/>
          </p:cNvCxnSpPr>
          <p:nvPr/>
        </p:nvCxnSpPr>
        <p:spPr>
          <a:xfrm flipV="1">
            <a:off x="2456602" y="6144620"/>
            <a:ext cx="912930" cy="36368"/>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3418548" y="4340724"/>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1" name="Oval 20"/>
          <p:cNvSpPr/>
          <p:nvPr/>
        </p:nvSpPr>
        <p:spPr>
          <a:xfrm>
            <a:off x="3369532" y="5418166"/>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2" name="Oval 21"/>
          <p:cNvSpPr/>
          <p:nvPr/>
        </p:nvSpPr>
        <p:spPr>
          <a:xfrm>
            <a:off x="3369532" y="5955108"/>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Tree>
    <p:extLst>
      <p:ext uri="{BB962C8B-B14F-4D97-AF65-F5344CB8AC3E}">
        <p14:creationId xmlns:p14="http://schemas.microsoft.com/office/powerpoint/2010/main" val="3631184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3065974" y="4061449"/>
            <a:ext cx="977562" cy="92732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782598" y="4176159"/>
            <a:ext cx="977562" cy="2572368"/>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7146" y="365125"/>
            <a:ext cx="11015330" cy="1325563"/>
          </a:xfrm>
        </p:spPr>
        <p:txBody>
          <a:bodyPr/>
          <a:lstStyle/>
          <a:p>
            <a:r>
              <a:rPr lang="en-US" dirty="0"/>
              <a:t>Implementation Details</a:t>
            </a:r>
          </a:p>
        </p:txBody>
      </p:sp>
      <p:sp>
        <p:nvSpPr>
          <p:cNvPr id="3" name="Rectangle 2"/>
          <p:cNvSpPr/>
          <p:nvPr/>
        </p:nvSpPr>
        <p:spPr>
          <a:xfrm>
            <a:off x="913119" y="1733280"/>
            <a:ext cx="9978999" cy="2369880"/>
          </a:xfrm>
          <a:prstGeom prst="rect">
            <a:avLst/>
          </a:prstGeom>
        </p:spPr>
        <p:txBody>
          <a:bodyPr wrap="square">
            <a:spAutoFit/>
          </a:bodyPr>
          <a:lstStyle/>
          <a:p>
            <a:pPr marL="514350" indent="-514350">
              <a:buFont typeface="+mj-lt"/>
              <a:buAutoNum type="arabicPeriod"/>
            </a:pPr>
            <a:r>
              <a:rPr lang="en-US" sz="2800" dirty="0"/>
              <a:t>How to train on large-scale graphs</a:t>
            </a:r>
          </a:p>
          <a:p>
            <a:pPr marL="971550" lvl="1" indent="-514350">
              <a:buFont typeface="Arial" panose="020B0604020202020204" pitchFamily="34" charset="0"/>
              <a:buChar char="•"/>
            </a:pPr>
            <a:r>
              <a:rPr lang="en-US" sz="2400" dirty="0"/>
              <a:t>Original GCN requires to calculate node embedding of all the nodes, which is obviously impossible for large graphs.</a:t>
            </a:r>
          </a:p>
          <a:p>
            <a:pPr marL="971550" lvl="1" indent="-514350">
              <a:buFont typeface="Arial" panose="020B0604020202020204" pitchFamily="34" charset="0"/>
              <a:buChar char="•"/>
            </a:pPr>
            <a:r>
              <a:rPr lang="en-US" sz="2400" dirty="0"/>
              <a:t>On the contrary, we can consider sampling a small graph for training.</a:t>
            </a:r>
          </a:p>
          <a:p>
            <a:pPr marL="971550" lvl="1" indent="-514350">
              <a:buFont typeface="Arial" panose="020B0604020202020204" pitchFamily="34" charset="0"/>
              <a:buChar char="•"/>
            </a:pPr>
            <a:r>
              <a:rPr lang="en-US" sz="2400" dirty="0"/>
              <a:t>To make the sampled graph as dense as possible (reduce sample variance), we can use the layer-dependent importance sampling:</a:t>
            </a:r>
          </a:p>
        </p:txBody>
      </p:sp>
      <p:sp>
        <p:nvSpPr>
          <p:cNvPr id="4" name="Oval 3"/>
          <p:cNvSpPr/>
          <p:nvPr/>
        </p:nvSpPr>
        <p:spPr>
          <a:xfrm>
            <a:off x="2073222" y="4438866"/>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5" name="Oval 4"/>
          <p:cNvSpPr/>
          <p:nvPr/>
        </p:nvSpPr>
        <p:spPr>
          <a:xfrm>
            <a:off x="2073222" y="4964083"/>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6" name="Oval 5"/>
          <p:cNvSpPr/>
          <p:nvPr/>
        </p:nvSpPr>
        <p:spPr>
          <a:xfrm>
            <a:off x="2073222" y="5489300"/>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7" name="Oval 6"/>
          <p:cNvSpPr/>
          <p:nvPr/>
        </p:nvSpPr>
        <p:spPr>
          <a:xfrm>
            <a:off x="2073222" y="6014517"/>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cxnSp>
        <p:nvCxnSpPr>
          <p:cNvPr id="12" name="Straight Arrow Connector 11"/>
          <p:cNvCxnSpPr/>
          <p:nvPr/>
        </p:nvCxnSpPr>
        <p:spPr>
          <a:xfrm flipV="1">
            <a:off x="2443668" y="4461589"/>
            <a:ext cx="983411" cy="128956"/>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456602" y="4666041"/>
            <a:ext cx="970477" cy="486301"/>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21" idx="2"/>
          </p:cNvCxnSpPr>
          <p:nvPr/>
        </p:nvCxnSpPr>
        <p:spPr>
          <a:xfrm flipV="1">
            <a:off x="2443668" y="5607678"/>
            <a:ext cx="925864" cy="48894"/>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22" idx="2"/>
          </p:cNvCxnSpPr>
          <p:nvPr/>
        </p:nvCxnSpPr>
        <p:spPr>
          <a:xfrm flipV="1">
            <a:off x="2456602" y="6144620"/>
            <a:ext cx="912930" cy="36368"/>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3418548" y="4340724"/>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1" name="Oval 20"/>
          <p:cNvSpPr/>
          <p:nvPr/>
        </p:nvSpPr>
        <p:spPr>
          <a:xfrm>
            <a:off x="3369532" y="5418166"/>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2" name="Oval 21"/>
          <p:cNvSpPr/>
          <p:nvPr/>
        </p:nvSpPr>
        <p:spPr>
          <a:xfrm>
            <a:off x="3369532" y="5955108"/>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cxnSp>
        <p:nvCxnSpPr>
          <p:cNvPr id="19" name="Straight Arrow Connector 18"/>
          <p:cNvCxnSpPr>
            <a:endCxn id="21" idx="0"/>
          </p:cNvCxnSpPr>
          <p:nvPr/>
        </p:nvCxnSpPr>
        <p:spPr>
          <a:xfrm flipH="1">
            <a:off x="3554755" y="4725421"/>
            <a:ext cx="49016" cy="692745"/>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411300" y="4356453"/>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cxnSp>
        <p:nvCxnSpPr>
          <p:cNvPr id="24" name="Straight Arrow Connector 23"/>
          <p:cNvCxnSpPr>
            <a:endCxn id="23" idx="2"/>
          </p:cNvCxnSpPr>
          <p:nvPr/>
        </p:nvCxnSpPr>
        <p:spPr>
          <a:xfrm>
            <a:off x="3812161" y="4533588"/>
            <a:ext cx="599139" cy="12377"/>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351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3065974" y="4061449"/>
            <a:ext cx="977562" cy="92732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782598" y="4176159"/>
            <a:ext cx="977562" cy="2572368"/>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7146" y="365125"/>
            <a:ext cx="11015330" cy="1325563"/>
          </a:xfrm>
        </p:spPr>
        <p:txBody>
          <a:bodyPr/>
          <a:lstStyle/>
          <a:p>
            <a:r>
              <a:rPr lang="en-US" dirty="0"/>
              <a:t>Implementation Details</a:t>
            </a:r>
          </a:p>
        </p:txBody>
      </p:sp>
      <p:sp>
        <p:nvSpPr>
          <p:cNvPr id="3" name="Rectangle 2"/>
          <p:cNvSpPr/>
          <p:nvPr/>
        </p:nvSpPr>
        <p:spPr>
          <a:xfrm>
            <a:off x="913119" y="1733280"/>
            <a:ext cx="9978999" cy="2369880"/>
          </a:xfrm>
          <a:prstGeom prst="rect">
            <a:avLst/>
          </a:prstGeom>
        </p:spPr>
        <p:txBody>
          <a:bodyPr wrap="square">
            <a:spAutoFit/>
          </a:bodyPr>
          <a:lstStyle/>
          <a:p>
            <a:pPr marL="514350" indent="-514350">
              <a:buFont typeface="+mj-lt"/>
              <a:buAutoNum type="arabicPeriod"/>
            </a:pPr>
            <a:r>
              <a:rPr lang="en-US" sz="2800" dirty="0"/>
              <a:t>How to train on large-scale graphs</a:t>
            </a:r>
          </a:p>
          <a:p>
            <a:pPr marL="971550" lvl="1" indent="-514350">
              <a:buFont typeface="Arial" panose="020B0604020202020204" pitchFamily="34" charset="0"/>
              <a:buChar char="•"/>
            </a:pPr>
            <a:r>
              <a:rPr lang="en-US" sz="2400" dirty="0"/>
              <a:t>Original GCN requires to calculate node embedding of all the nodes, which is obviously impossible for large graphs.</a:t>
            </a:r>
          </a:p>
          <a:p>
            <a:pPr marL="971550" lvl="1" indent="-514350">
              <a:buFont typeface="Arial" panose="020B0604020202020204" pitchFamily="34" charset="0"/>
              <a:buChar char="•"/>
            </a:pPr>
            <a:r>
              <a:rPr lang="en-US" sz="2400" dirty="0"/>
              <a:t>On the contrary, we can consider sampling a small graph for training.</a:t>
            </a:r>
          </a:p>
          <a:p>
            <a:pPr marL="971550" lvl="1" indent="-514350">
              <a:buFont typeface="Arial" panose="020B0604020202020204" pitchFamily="34" charset="0"/>
              <a:buChar char="•"/>
            </a:pPr>
            <a:r>
              <a:rPr lang="en-US" sz="2400" dirty="0"/>
              <a:t>To make the sampled graph as dense as possible (reduce sample variance), we can use the layer-dependent importance sampling:</a:t>
            </a:r>
          </a:p>
        </p:txBody>
      </p:sp>
      <p:sp>
        <p:nvSpPr>
          <p:cNvPr id="4" name="Oval 3"/>
          <p:cNvSpPr/>
          <p:nvPr/>
        </p:nvSpPr>
        <p:spPr>
          <a:xfrm>
            <a:off x="2073222" y="4438866"/>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5" name="Oval 4"/>
          <p:cNvSpPr/>
          <p:nvPr/>
        </p:nvSpPr>
        <p:spPr>
          <a:xfrm>
            <a:off x="2073222" y="4964083"/>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6" name="Oval 5"/>
          <p:cNvSpPr/>
          <p:nvPr/>
        </p:nvSpPr>
        <p:spPr>
          <a:xfrm>
            <a:off x="2073222" y="5489300"/>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7" name="Oval 6"/>
          <p:cNvSpPr/>
          <p:nvPr/>
        </p:nvSpPr>
        <p:spPr>
          <a:xfrm>
            <a:off x="2073222" y="6014517"/>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cxnSp>
        <p:nvCxnSpPr>
          <p:cNvPr id="12" name="Straight Arrow Connector 11"/>
          <p:cNvCxnSpPr/>
          <p:nvPr/>
        </p:nvCxnSpPr>
        <p:spPr>
          <a:xfrm flipV="1">
            <a:off x="2443668" y="4461589"/>
            <a:ext cx="983411" cy="128956"/>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456602" y="4666041"/>
            <a:ext cx="970477" cy="486301"/>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21" idx="2"/>
          </p:cNvCxnSpPr>
          <p:nvPr/>
        </p:nvCxnSpPr>
        <p:spPr>
          <a:xfrm flipV="1">
            <a:off x="2443668" y="5607678"/>
            <a:ext cx="925864" cy="48894"/>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22" idx="2"/>
          </p:cNvCxnSpPr>
          <p:nvPr/>
        </p:nvCxnSpPr>
        <p:spPr>
          <a:xfrm flipV="1">
            <a:off x="2456602" y="6144620"/>
            <a:ext cx="912930" cy="36368"/>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3418548" y="4340724"/>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1" name="Oval 20"/>
          <p:cNvSpPr/>
          <p:nvPr/>
        </p:nvSpPr>
        <p:spPr>
          <a:xfrm>
            <a:off x="3369532" y="5418166"/>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2" name="Oval 21"/>
          <p:cNvSpPr/>
          <p:nvPr/>
        </p:nvSpPr>
        <p:spPr>
          <a:xfrm>
            <a:off x="3369532" y="5955108"/>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cxnSp>
        <p:nvCxnSpPr>
          <p:cNvPr id="19" name="Straight Arrow Connector 18"/>
          <p:cNvCxnSpPr>
            <a:endCxn id="21" idx="0"/>
          </p:cNvCxnSpPr>
          <p:nvPr/>
        </p:nvCxnSpPr>
        <p:spPr>
          <a:xfrm flipH="1">
            <a:off x="3554755" y="4725421"/>
            <a:ext cx="49016" cy="692745"/>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411300" y="4356453"/>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cxnSp>
        <p:nvCxnSpPr>
          <p:cNvPr id="24" name="Straight Arrow Connector 23"/>
          <p:cNvCxnSpPr>
            <a:endCxn id="23" idx="2"/>
          </p:cNvCxnSpPr>
          <p:nvPr/>
        </p:nvCxnSpPr>
        <p:spPr>
          <a:xfrm>
            <a:off x="3812161" y="4533588"/>
            <a:ext cx="599139" cy="12377"/>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731447" y="5372437"/>
            <a:ext cx="2592621" cy="369332"/>
          </a:xfrm>
          <a:prstGeom prst="rect">
            <a:avLst/>
          </a:prstGeom>
          <a:noFill/>
        </p:spPr>
        <p:txBody>
          <a:bodyPr wrap="square" rtlCol="0">
            <a:spAutoFit/>
          </a:bodyPr>
          <a:lstStyle/>
          <a:p>
            <a:r>
              <a:rPr lang="en-US" dirty="0" err="1"/>
              <a:t>Prob</a:t>
            </a:r>
            <a:r>
              <a:rPr lang="en-US" dirty="0"/>
              <a:t> = 2 / 4 = 0.5</a:t>
            </a:r>
          </a:p>
        </p:txBody>
      </p:sp>
      <p:sp>
        <p:nvSpPr>
          <p:cNvPr id="26" name="TextBox 25"/>
          <p:cNvSpPr txBox="1"/>
          <p:nvPr/>
        </p:nvSpPr>
        <p:spPr>
          <a:xfrm>
            <a:off x="3739978" y="5940771"/>
            <a:ext cx="2592621" cy="369332"/>
          </a:xfrm>
          <a:prstGeom prst="rect">
            <a:avLst/>
          </a:prstGeom>
          <a:noFill/>
        </p:spPr>
        <p:txBody>
          <a:bodyPr wrap="square" rtlCol="0">
            <a:spAutoFit/>
          </a:bodyPr>
          <a:lstStyle/>
          <a:p>
            <a:r>
              <a:rPr lang="en-US" dirty="0" err="1"/>
              <a:t>Prob</a:t>
            </a:r>
            <a:r>
              <a:rPr lang="en-US" dirty="0"/>
              <a:t> = 1 / 4 = 0.25</a:t>
            </a:r>
          </a:p>
        </p:txBody>
      </p:sp>
      <p:sp>
        <p:nvSpPr>
          <p:cNvPr id="27" name="TextBox 26"/>
          <p:cNvSpPr txBox="1"/>
          <p:nvPr/>
        </p:nvSpPr>
        <p:spPr>
          <a:xfrm>
            <a:off x="4768500" y="4338100"/>
            <a:ext cx="2592621" cy="369332"/>
          </a:xfrm>
          <a:prstGeom prst="rect">
            <a:avLst/>
          </a:prstGeom>
          <a:noFill/>
        </p:spPr>
        <p:txBody>
          <a:bodyPr wrap="square" rtlCol="0">
            <a:spAutoFit/>
          </a:bodyPr>
          <a:lstStyle/>
          <a:p>
            <a:r>
              <a:rPr lang="en-US" dirty="0" err="1"/>
              <a:t>Prob</a:t>
            </a:r>
            <a:r>
              <a:rPr lang="en-US" dirty="0"/>
              <a:t> = 1 / 4 = 0.25</a:t>
            </a:r>
          </a:p>
        </p:txBody>
      </p:sp>
    </p:spTree>
    <p:extLst>
      <p:ext uri="{BB962C8B-B14F-4D97-AF65-F5344CB8AC3E}">
        <p14:creationId xmlns:p14="http://schemas.microsoft.com/office/powerpoint/2010/main" val="2906462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val 27"/>
          <p:cNvSpPr/>
          <p:nvPr/>
        </p:nvSpPr>
        <p:spPr>
          <a:xfrm>
            <a:off x="3130606" y="5254310"/>
            <a:ext cx="755336" cy="64355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065974" y="4061449"/>
            <a:ext cx="977562" cy="92732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782598" y="4176159"/>
            <a:ext cx="977562" cy="2572368"/>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7146" y="365125"/>
            <a:ext cx="11015330" cy="1325563"/>
          </a:xfrm>
        </p:spPr>
        <p:txBody>
          <a:bodyPr/>
          <a:lstStyle/>
          <a:p>
            <a:r>
              <a:rPr lang="en-US" dirty="0"/>
              <a:t>Implementation Details</a:t>
            </a:r>
          </a:p>
        </p:txBody>
      </p:sp>
      <p:sp>
        <p:nvSpPr>
          <p:cNvPr id="3" name="Rectangle 2"/>
          <p:cNvSpPr/>
          <p:nvPr/>
        </p:nvSpPr>
        <p:spPr>
          <a:xfrm>
            <a:off x="913119" y="1733280"/>
            <a:ext cx="9978999" cy="2369880"/>
          </a:xfrm>
          <a:prstGeom prst="rect">
            <a:avLst/>
          </a:prstGeom>
        </p:spPr>
        <p:txBody>
          <a:bodyPr wrap="square">
            <a:spAutoFit/>
          </a:bodyPr>
          <a:lstStyle/>
          <a:p>
            <a:pPr marL="514350" indent="-514350">
              <a:buFont typeface="+mj-lt"/>
              <a:buAutoNum type="arabicPeriod"/>
            </a:pPr>
            <a:r>
              <a:rPr lang="en-US" sz="2800" dirty="0"/>
              <a:t>How to train on large-scale graphs</a:t>
            </a:r>
          </a:p>
          <a:p>
            <a:pPr marL="971550" lvl="1" indent="-514350">
              <a:buFont typeface="Arial" panose="020B0604020202020204" pitchFamily="34" charset="0"/>
              <a:buChar char="•"/>
            </a:pPr>
            <a:r>
              <a:rPr lang="en-US" sz="2400" dirty="0"/>
              <a:t>Original GCN requires to calculate node embedding of all the nodes, which is obviously impossible for large graphs.</a:t>
            </a:r>
          </a:p>
          <a:p>
            <a:pPr marL="971550" lvl="1" indent="-514350">
              <a:buFont typeface="Arial" panose="020B0604020202020204" pitchFamily="34" charset="0"/>
              <a:buChar char="•"/>
            </a:pPr>
            <a:r>
              <a:rPr lang="en-US" sz="2400" dirty="0"/>
              <a:t>On the contrary, we can consider sampling a small graph for training.</a:t>
            </a:r>
          </a:p>
          <a:p>
            <a:pPr marL="971550" lvl="1" indent="-514350">
              <a:buFont typeface="Arial" panose="020B0604020202020204" pitchFamily="34" charset="0"/>
              <a:buChar char="•"/>
            </a:pPr>
            <a:r>
              <a:rPr lang="en-US" sz="2400" dirty="0"/>
              <a:t>To make the sampled graph as dense as possible (reduce sample variance), we can use the layer-dependent importance sampling:</a:t>
            </a:r>
          </a:p>
        </p:txBody>
      </p:sp>
      <p:sp>
        <p:nvSpPr>
          <p:cNvPr id="4" name="Oval 3"/>
          <p:cNvSpPr/>
          <p:nvPr/>
        </p:nvSpPr>
        <p:spPr>
          <a:xfrm>
            <a:off x="2073222" y="4438866"/>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5" name="Oval 4"/>
          <p:cNvSpPr/>
          <p:nvPr/>
        </p:nvSpPr>
        <p:spPr>
          <a:xfrm>
            <a:off x="2073222" y="4964083"/>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6" name="Oval 5"/>
          <p:cNvSpPr/>
          <p:nvPr/>
        </p:nvSpPr>
        <p:spPr>
          <a:xfrm>
            <a:off x="2073222" y="5489300"/>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7" name="Oval 6"/>
          <p:cNvSpPr/>
          <p:nvPr/>
        </p:nvSpPr>
        <p:spPr>
          <a:xfrm>
            <a:off x="2073222" y="6014517"/>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cxnSp>
        <p:nvCxnSpPr>
          <p:cNvPr id="12" name="Straight Arrow Connector 11"/>
          <p:cNvCxnSpPr/>
          <p:nvPr/>
        </p:nvCxnSpPr>
        <p:spPr>
          <a:xfrm flipV="1">
            <a:off x="2443668" y="4461589"/>
            <a:ext cx="983411" cy="128956"/>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456602" y="4666041"/>
            <a:ext cx="970477" cy="486301"/>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21" idx="2"/>
          </p:cNvCxnSpPr>
          <p:nvPr/>
        </p:nvCxnSpPr>
        <p:spPr>
          <a:xfrm flipV="1">
            <a:off x="2443668" y="5607678"/>
            <a:ext cx="925864" cy="48894"/>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22" idx="2"/>
          </p:cNvCxnSpPr>
          <p:nvPr/>
        </p:nvCxnSpPr>
        <p:spPr>
          <a:xfrm flipV="1">
            <a:off x="2456602" y="6144620"/>
            <a:ext cx="912930" cy="36368"/>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3418548" y="4340724"/>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1" name="Oval 20"/>
          <p:cNvSpPr/>
          <p:nvPr/>
        </p:nvSpPr>
        <p:spPr>
          <a:xfrm>
            <a:off x="3369532" y="5418166"/>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2" name="Oval 21"/>
          <p:cNvSpPr/>
          <p:nvPr/>
        </p:nvSpPr>
        <p:spPr>
          <a:xfrm>
            <a:off x="3369532" y="5955108"/>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cxnSp>
        <p:nvCxnSpPr>
          <p:cNvPr id="19" name="Straight Arrow Connector 18"/>
          <p:cNvCxnSpPr>
            <a:endCxn id="21" idx="0"/>
          </p:cNvCxnSpPr>
          <p:nvPr/>
        </p:nvCxnSpPr>
        <p:spPr>
          <a:xfrm flipH="1">
            <a:off x="3554755" y="4725421"/>
            <a:ext cx="49016" cy="692745"/>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411300" y="4356453"/>
            <a:ext cx="370446" cy="379023"/>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cxnSp>
        <p:nvCxnSpPr>
          <p:cNvPr id="24" name="Straight Arrow Connector 23"/>
          <p:cNvCxnSpPr>
            <a:endCxn id="23" idx="2"/>
          </p:cNvCxnSpPr>
          <p:nvPr/>
        </p:nvCxnSpPr>
        <p:spPr>
          <a:xfrm>
            <a:off x="3812161" y="4533588"/>
            <a:ext cx="599139" cy="12377"/>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675278" y="5343106"/>
            <a:ext cx="2592621" cy="369332"/>
          </a:xfrm>
          <a:prstGeom prst="rect">
            <a:avLst/>
          </a:prstGeom>
          <a:noFill/>
        </p:spPr>
        <p:txBody>
          <a:bodyPr wrap="square" rtlCol="0">
            <a:spAutoFit/>
          </a:bodyPr>
          <a:lstStyle/>
          <a:p>
            <a:r>
              <a:rPr lang="en-US" dirty="0"/>
              <a:t>……</a:t>
            </a:r>
          </a:p>
        </p:txBody>
      </p:sp>
      <p:sp>
        <p:nvSpPr>
          <p:cNvPr id="31" name="Rectangle 30"/>
          <p:cNvSpPr/>
          <p:nvPr/>
        </p:nvSpPr>
        <p:spPr>
          <a:xfrm>
            <a:off x="5677719" y="4545964"/>
            <a:ext cx="5460288" cy="1569660"/>
          </a:xfrm>
          <a:prstGeom prst="rect">
            <a:avLst/>
          </a:prstGeom>
        </p:spPr>
        <p:txBody>
          <a:bodyPr wrap="square">
            <a:spAutoFit/>
          </a:bodyPr>
          <a:lstStyle/>
          <a:p>
            <a:pPr marL="514350" indent="-514350">
              <a:buFont typeface="Arial" panose="020B0604020202020204" pitchFamily="34" charset="0"/>
              <a:buChar char="•"/>
            </a:pPr>
            <a:r>
              <a:rPr lang="en-US" sz="2400" dirty="0"/>
              <a:t>To make the sampled graph maintain different types, we keep a budget for each node type, and sample equal number for each type budget</a:t>
            </a:r>
          </a:p>
        </p:txBody>
      </p:sp>
    </p:spTree>
    <p:extLst>
      <p:ext uri="{BB962C8B-B14F-4D97-AF65-F5344CB8AC3E}">
        <p14:creationId xmlns:p14="http://schemas.microsoft.com/office/powerpoint/2010/main" val="8620949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C6AA-77DE-4499-B214-CB259351D067}"/>
              </a:ext>
            </a:extLst>
          </p:cNvPr>
          <p:cNvSpPr>
            <a:spLocks noGrp="1"/>
          </p:cNvSpPr>
          <p:nvPr>
            <p:ph type="title"/>
          </p:nvPr>
        </p:nvSpPr>
        <p:spPr>
          <a:xfrm>
            <a:off x="838200" y="365125"/>
            <a:ext cx="10703560" cy="1325563"/>
          </a:xfrm>
        </p:spPr>
        <p:txBody>
          <a:bodyPr/>
          <a:lstStyle/>
          <a:p>
            <a:r>
              <a:rPr lang="en-US" dirty="0"/>
              <a:t>Evaluation on Open Academic Graph (OAG)</a:t>
            </a:r>
          </a:p>
        </p:txBody>
      </p:sp>
      <p:pic>
        <p:nvPicPr>
          <p:cNvPr id="9" name="Picture 8">
            <a:extLst>
              <a:ext uri="{FF2B5EF4-FFF2-40B4-BE49-F238E27FC236}">
                <a16:creationId xmlns:a16="http://schemas.microsoft.com/office/drawing/2014/main" id="{C048E151-C4A4-48AA-ACD3-6209A795F157}"/>
              </a:ext>
            </a:extLst>
          </p:cNvPr>
          <p:cNvPicPr>
            <a:picLocks noChangeAspect="1"/>
          </p:cNvPicPr>
          <p:nvPr/>
        </p:nvPicPr>
        <p:blipFill rotWithShape="1">
          <a:blip r:embed="rId2"/>
          <a:srcRect r="41157"/>
          <a:stretch/>
        </p:blipFill>
        <p:spPr>
          <a:xfrm>
            <a:off x="1621477" y="4721419"/>
            <a:ext cx="9742483" cy="1775543"/>
          </a:xfrm>
          <a:prstGeom prst="rect">
            <a:avLst/>
          </a:prstGeom>
        </p:spPr>
      </p:pic>
      <p:sp>
        <p:nvSpPr>
          <p:cNvPr id="10" name="Content Placeholder 2">
            <a:extLst>
              <a:ext uri="{FF2B5EF4-FFF2-40B4-BE49-F238E27FC236}">
                <a16:creationId xmlns:a16="http://schemas.microsoft.com/office/drawing/2014/main" id="{9905D852-5568-4173-BCF2-013329A2AF70}"/>
              </a:ext>
            </a:extLst>
          </p:cNvPr>
          <p:cNvSpPr>
            <a:spLocks noGrp="1"/>
          </p:cNvSpPr>
          <p:nvPr>
            <p:ph idx="1"/>
          </p:nvPr>
        </p:nvSpPr>
        <p:spPr>
          <a:xfrm>
            <a:off x="0" y="1822768"/>
            <a:ext cx="6321260" cy="2766571"/>
          </a:xfrm>
        </p:spPr>
        <p:txBody>
          <a:bodyPr>
            <a:normAutofit/>
          </a:bodyPr>
          <a:lstStyle/>
          <a:p>
            <a:pPr lvl="1"/>
            <a:r>
              <a:rPr lang="en-US" dirty="0"/>
              <a:t>We evaluate on OAG, the largest publicly available heterogeneous academic dataset.</a:t>
            </a:r>
          </a:p>
          <a:p>
            <a:pPr marL="457200" lvl="1" indent="0">
              <a:buNone/>
            </a:pPr>
            <a:r>
              <a:rPr lang="en-US" dirty="0"/>
              <a:t>  </a:t>
            </a:r>
          </a:p>
          <a:p>
            <a:pPr lvl="1"/>
            <a:r>
              <a:rPr lang="en-US" dirty="0"/>
              <a:t>We propose an efficient </a:t>
            </a:r>
            <a:r>
              <a:rPr lang="en-US" b="1" i="1" dirty="0"/>
              <a:t>Heterogeneous Mini-Batch Graph Sampling algorithm </a:t>
            </a:r>
            <a:r>
              <a:rPr lang="en-US" dirty="0"/>
              <a:t>to enable both HGT and traditional GNNs handle Web-scale heterogeneous graph.</a:t>
            </a:r>
          </a:p>
        </p:txBody>
      </p:sp>
      <p:pic>
        <p:nvPicPr>
          <p:cNvPr id="11" name="Picture 10">
            <a:extLst>
              <a:ext uri="{FF2B5EF4-FFF2-40B4-BE49-F238E27FC236}">
                <a16:creationId xmlns:a16="http://schemas.microsoft.com/office/drawing/2014/main" id="{DDEB98C9-341A-4E28-A5E4-C9E595069997}"/>
              </a:ext>
            </a:extLst>
          </p:cNvPr>
          <p:cNvPicPr>
            <a:picLocks noChangeAspect="1"/>
          </p:cNvPicPr>
          <p:nvPr/>
        </p:nvPicPr>
        <p:blipFill>
          <a:blip r:embed="rId3"/>
          <a:stretch>
            <a:fillRect/>
          </a:stretch>
        </p:blipFill>
        <p:spPr>
          <a:xfrm>
            <a:off x="6189980" y="2243234"/>
            <a:ext cx="5655628" cy="1775543"/>
          </a:xfrm>
          <a:prstGeom prst="rect">
            <a:avLst/>
          </a:prstGeom>
        </p:spPr>
      </p:pic>
    </p:spTree>
    <p:extLst>
      <p:ext uri="{BB962C8B-B14F-4D97-AF65-F5344CB8AC3E}">
        <p14:creationId xmlns:p14="http://schemas.microsoft.com/office/powerpoint/2010/main" val="1329527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FC831F-9922-4660-B14B-5AD5AA40F525}"/>
              </a:ext>
            </a:extLst>
          </p:cNvPr>
          <p:cNvSpPr>
            <a:spLocks noGrp="1"/>
          </p:cNvSpPr>
          <p:nvPr>
            <p:ph idx="1"/>
          </p:nvPr>
        </p:nvSpPr>
        <p:spPr>
          <a:xfrm>
            <a:off x="351380" y="1556975"/>
            <a:ext cx="10515600" cy="2013722"/>
          </a:xfrm>
        </p:spPr>
        <p:txBody>
          <a:bodyPr>
            <a:normAutofit/>
          </a:bodyPr>
          <a:lstStyle/>
          <a:p>
            <a:r>
              <a:rPr lang="en-US" dirty="0"/>
              <a:t>Heterogeneous graphs can model complex systems</a:t>
            </a:r>
          </a:p>
          <a:p>
            <a:pPr lvl="1"/>
            <a:r>
              <a:rPr lang="en-US" dirty="0"/>
              <a:t>Nodes are labeled with multiple </a:t>
            </a:r>
            <a:r>
              <a:rPr lang="en-US" b="1" dirty="0"/>
              <a:t>types</a:t>
            </a:r>
          </a:p>
          <a:p>
            <a:pPr lvl="1"/>
            <a:r>
              <a:rPr lang="en-US" dirty="0"/>
              <a:t>Edges between nodes have multiple </a:t>
            </a:r>
            <a:r>
              <a:rPr lang="en-US" b="1" dirty="0"/>
              <a:t>relationships</a:t>
            </a:r>
          </a:p>
          <a:p>
            <a:pPr lvl="1"/>
            <a:r>
              <a:rPr lang="en-US" dirty="0"/>
              <a:t>It’s flexible to capture rich semantic knowledge.</a:t>
            </a:r>
          </a:p>
        </p:txBody>
      </p:sp>
      <p:sp>
        <p:nvSpPr>
          <p:cNvPr id="23" name="Rectangle: Rounded Corners 22">
            <a:extLst>
              <a:ext uri="{FF2B5EF4-FFF2-40B4-BE49-F238E27FC236}">
                <a16:creationId xmlns:a16="http://schemas.microsoft.com/office/drawing/2014/main" id="{60A21EDE-9DC2-4FA1-A5CE-7B4EC0FE6477}"/>
              </a:ext>
            </a:extLst>
          </p:cNvPr>
          <p:cNvSpPr/>
          <p:nvPr/>
        </p:nvSpPr>
        <p:spPr>
          <a:xfrm rot="16200000">
            <a:off x="4034570" y="3806095"/>
            <a:ext cx="516948" cy="495852"/>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grpSp>
        <p:nvGrpSpPr>
          <p:cNvPr id="24" name="Group 23">
            <a:extLst>
              <a:ext uri="{FF2B5EF4-FFF2-40B4-BE49-F238E27FC236}">
                <a16:creationId xmlns:a16="http://schemas.microsoft.com/office/drawing/2014/main" id="{FEB785BE-2B7A-4D5D-AEE2-470535AF2E47}"/>
              </a:ext>
            </a:extLst>
          </p:cNvPr>
          <p:cNvGrpSpPr/>
          <p:nvPr/>
        </p:nvGrpSpPr>
        <p:grpSpPr>
          <a:xfrm>
            <a:off x="2997576" y="3792732"/>
            <a:ext cx="2629558" cy="2100437"/>
            <a:chOff x="8772734" y="772694"/>
            <a:chExt cx="2629558" cy="2100437"/>
          </a:xfrm>
        </p:grpSpPr>
        <p:sp>
          <p:nvSpPr>
            <p:cNvPr id="28" name="Hexagon 27">
              <a:extLst>
                <a:ext uri="{FF2B5EF4-FFF2-40B4-BE49-F238E27FC236}">
                  <a16:creationId xmlns:a16="http://schemas.microsoft.com/office/drawing/2014/main" id="{3D2C1BEF-4026-4946-9DCE-6F75566EB778}"/>
                </a:ext>
              </a:extLst>
            </p:cNvPr>
            <p:cNvSpPr/>
            <p:nvPr/>
          </p:nvSpPr>
          <p:spPr>
            <a:xfrm rot="16200000">
              <a:off x="8761824" y="2349331"/>
              <a:ext cx="534710" cy="512889"/>
            </a:xfrm>
            <a:prstGeom prst="hexagon">
              <a:avLst/>
            </a:prstGeom>
            <a:solidFill>
              <a:schemeClr val="bg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sp>
          <p:nvSpPr>
            <p:cNvPr id="29" name="Rectangle: Rounded Corners 28">
              <a:extLst>
                <a:ext uri="{FF2B5EF4-FFF2-40B4-BE49-F238E27FC236}">
                  <a16:creationId xmlns:a16="http://schemas.microsoft.com/office/drawing/2014/main" id="{DF5A89E8-8840-49FC-B59C-9D6BCF72456A}"/>
                </a:ext>
              </a:extLst>
            </p:cNvPr>
            <p:cNvSpPr/>
            <p:nvPr/>
          </p:nvSpPr>
          <p:spPr>
            <a:xfrm rot="16200000">
              <a:off x="10950047" y="2414479"/>
              <a:ext cx="461665" cy="44282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cxnSp>
          <p:nvCxnSpPr>
            <p:cNvPr id="30" name="Straight Arrow Connector 29">
              <a:extLst>
                <a:ext uri="{FF2B5EF4-FFF2-40B4-BE49-F238E27FC236}">
                  <a16:creationId xmlns:a16="http://schemas.microsoft.com/office/drawing/2014/main" id="{D94FA2DA-CF6E-45F1-BC0F-0ADFC9DCE90A}"/>
                </a:ext>
              </a:extLst>
            </p:cNvPr>
            <p:cNvCxnSpPr>
              <a:cxnSpLocks/>
              <a:stCxn id="29" idx="3"/>
            </p:cNvCxnSpPr>
            <p:nvPr/>
          </p:nvCxnSpPr>
          <p:spPr>
            <a:xfrm flipH="1" flipV="1">
              <a:off x="10316128" y="1290727"/>
              <a:ext cx="864752" cy="1114332"/>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AE0D564-59A1-43DC-A306-6A2774F86CEC}"/>
                </a:ext>
              </a:extLst>
            </p:cNvPr>
            <p:cNvCxnSpPr>
              <a:cxnSpLocks/>
              <a:stCxn id="28" idx="0"/>
            </p:cNvCxnSpPr>
            <p:nvPr/>
          </p:nvCxnSpPr>
          <p:spPr>
            <a:xfrm flipV="1">
              <a:off x="9029180" y="1290727"/>
              <a:ext cx="791096" cy="1047694"/>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78DE9BB-563A-4ECB-B4B4-37501570E61D}"/>
                    </a:ext>
                  </a:extLst>
                </p:cNvPr>
                <p:cNvSpPr txBox="1"/>
                <p:nvPr/>
              </p:nvSpPr>
              <p:spPr>
                <a:xfrm>
                  <a:off x="9944097" y="772694"/>
                  <a:ext cx="24820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𝑡</m:t>
                        </m:r>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32" name="TextBox 31">
                  <a:extLst>
                    <a:ext uri="{FF2B5EF4-FFF2-40B4-BE49-F238E27FC236}">
                      <a16:creationId xmlns:a16="http://schemas.microsoft.com/office/drawing/2014/main" id="{D78DE9BB-563A-4ECB-B4B4-37501570E61D}"/>
                    </a:ext>
                  </a:extLst>
                </p:cNvPr>
                <p:cNvSpPr txBox="1">
                  <a:spLocks noRot="1" noChangeAspect="1" noMove="1" noResize="1" noEditPoints="1" noAdjustHandles="1" noChangeArrowheads="1" noChangeShapeType="1" noTextEdit="1"/>
                </p:cNvSpPr>
                <p:nvPr/>
              </p:nvSpPr>
              <p:spPr>
                <a:xfrm>
                  <a:off x="9944097" y="772694"/>
                  <a:ext cx="24820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4F3F7CF-923B-4F67-9B8D-98733B1B5D66}"/>
                    </a:ext>
                  </a:extLst>
                </p:cNvPr>
                <p:cNvSpPr txBox="1"/>
                <p:nvPr/>
              </p:nvSpPr>
              <p:spPr>
                <a:xfrm>
                  <a:off x="10969289" y="2379186"/>
                  <a:ext cx="4330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𝑠</m:t>
                            </m:r>
                          </m:e>
                          <m:sub>
                            <m:r>
                              <a:rPr lang="en-US" sz="3000" b="0" i="1" smtClean="0">
                                <a:latin typeface="Cambria Math" panose="02040503050406030204" pitchFamily="18" charset="0"/>
                              </a:rPr>
                              <m:t>2</m:t>
                            </m:r>
                          </m:sub>
                        </m:sSub>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33" name="TextBox 32">
                  <a:extLst>
                    <a:ext uri="{FF2B5EF4-FFF2-40B4-BE49-F238E27FC236}">
                      <a16:creationId xmlns:a16="http://schemas.microsoft.com/office/drawing/2014/main" id="{C4F3F7CF-923B-4F67-9B8D-98733B1B5D66}"/>
                    </a:ext>
                  </a:extLst>
                </p:cNvPr>
                <p:cNvSpPr txBox="1">
                  <a:spLocks noRot="1" noChangeAspect="1" noMove="1" noResize="1" noEditPoints="1" noAdjustHandles="1" noChangeArrowheads="1" noChangeShapeType="1" noTextEdit="1"/>
                </p:cNvSpPr>
                <p:nvPr/>
              </p:nvSpPr>
              <p:spPr>
                <a:xfrm>
                  <a:off x="10969289" y="2379186"/>
                  <a:ext cx="433003"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D4436E2-4DF6-4BE6-AEAF-72456D18CC83}"/>
                    </a:ext>
                  </a:extLst>
                </p:cNvPr>
                <p:cNvSpPr txBox="1"/>
                <p:nvPr/>
              </p:nvSpPr>
              <p:spPr>
                <a:xfrm>
                  <a:off x="8817134" y="2323269"/>
                  <a:ext cx="42409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𝑠</m:t>
                            </m:r>
                          </m:e>
                          <m:sub>
                            <m:r>
                              <a:rPr lang="en-US" sz="3000" b="0" i="1" smtClean="0">
                                <a:latin typeface="Cambria Math" panose="02040503050406030204" pitchFamily="18" charset="0"/>
                              </a:rPr>
                              <m:t>1</m:t>
                            </m:r>
                          </m:sub>
                        </m:sSub>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34" name="TextBox 33">
                  <a:extLst>
                    <a:ext uri="{FF2B5EF4-FFF2-40B4-BE49-F238E27FC236}">
                      <a16:creationId xmlns:a16="http://schemas.microsoft.com/office/drawing/2014/main" id="{1D4436E2-4DF6-4BE6-AEAF-72456D18CC83}"/>
                    </a:ext>
                  </a:extLst>
                </p:cNvPr>
                <p:cNvSpPr txBox="1">
                  <a:spLocks noRot="1" noChangeAspect="1" noMove="1" noResize="1" noEditPoints="1" noAdjustHandles="1" noChangeArrowheads="1" noChangeShapeType="1" noTextEdit="1"/>
                </p:cNvSpPr>
                <p:nvPr/>
              </p:nvSpPr>
              <p:spPr>
                <a:xfrm>
                  <a:off x="8817134" y="2323269"/>
                  <a:ext cx="424090" cy="461665"/>
                </a:xfrm>
                <a:prstGeom prst="rect">
                  <a:avLst/>
                </a:prstGeom>
                <a:blipFill>
                  <a:blip r:embed="rId6"/>
                  <a:stretch>
                    <a:fillRect/>
                  </a:stretch>
                </a:blipFill>
              </p:spPr>
              <p:txBody>
                <a:bodyPr/>
                <a:lstStyle/>
                <a:p>
                  <a:r>
                    <a:rPr lang="en-US">
                      <a:noFill/>
                    </a:rPr>
                    <a:t> </a:t>
                  </a:r>
                </a:p>
              </p:txBody>
            </p:sp>
          </mc:Fallback>
        </mc:AlternateContent>
      </p:grpSp>
      <p:sp>
        <p:nvSpPr>
          <p:cNvPr id="35" name="Rectangle 34">
            <a:extLst>
              <a:ext uri="{FF2B5EF4-FFF2-40B4-BE49-F238E27FC236}">
                <a16:creationId xmlns:a16="http://schemas.microsoft.com/office/drawing/2014/main" id="{3A170A05-99C8-464E-B061-23BEE934CFAB}"/>
              </a:ext>
            </a:extLst>
          </p:cNvPr>
          <p:cNvSpPr/>
          <p:nvPr/>
        </p:nvSpPr>
        <p:spPr>
          <a:xfrm>
            <a:off x="3875763" y="3367033"/>
            <a:ext cx="80021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Paper</a:t>
            </a:r>
            <a:endParaRPr lang="en-US" dirty="0"/>
          </a:p>
        </p:txBody>
      </p:sp>
      <p:sp>
        <p:nvSpPr>
          <p:cNvPr id="36" name="Rectangle 35">
            <a:extLst>
              <a:ext uri="{FF2B5EF4-FFF2-40B4-BE49-F238E27FC236}">
                <a16:creationId xmlns:a16="http://schemas.microsoft.com/office/drawing/2014/main" id="{48208AE2-6CF7-4053-85CE-AE7BCCE9C861}"/>
              </a:ext>
            </a:extLst>
          </p:cNvPr>
          <p:cNvSpPr/>
          <p:nvPr/>
        </p:nvSpPr>
        <p:spPr>
          <a:xfrm>
            <a:off x="2821851" y="5917913"/>
            <a:ext cx="86433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Author</a:t>
            </a:r>
            <a:endParaRPr lang="en-US" dirty="0"/>
          </a:p>
        </p:txBody>
      </p:sp>
      <p:sp>
        <p:nvSpPr>
          <p:cNvPr id="37" name="Rectangle 36">
            <a:extLst>
              <a:ext uri="{FF2B5EF4-FFF2-40B4-BE49-F238E27FC236}">
                <a16:creationId xmlns:a16="http://schemas.microsoft.com/office/drawing/2014/main" id="{3EE4E702-FBDD-40E9-A361-AECF31DF8D85}"/>
              </a:ext>
            </a:extLst>
          </p:cNvPr>
          <p:cNvSpPr/>
          <p:nvPr/>
        </p:nvSpPr>
        <p:spPr>
          <a:xfrm>
            <a:off x="5044753" y="5906333"/>
            <a:ext cx="80021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Paper</a:t>
            </a:r>
            <a:endParaRPr lang="en-US" dirty="0"/>
          </a:p>
        </p:txBody>
      </p:sp>
      <p:sp>
        <p:nvSpPr>
          <p:cNvPr id="38" name="TextBox 37">
            <a:extLst>
              <a:ext uri="{FF2B5EF4-FFF2-40B4-BE49-F238E27FC236}">
                <a16:creationId xmlns:a16="http://schemas.microsoft.com/office/drawing/2014/main" id="{434C8873-333E-4F1C-B06C-F912577FC67F}"/>
              </a:ext>
            </a:extLst>
          </p:cNvPr>
          <p:cNvSpPr txBox="1"/>
          <p:nvPr/>
        </p:nvSpPr>
        <p:spPr>
          <a:xfrm>
            <a:off x="4980458" y="4489171"/>
            <a:ext cx="548227" cy="369332"/>
          </a:xfrm>
          <a:prstGeom prst="rect">
            <a:avLst/>
          </a:prstGeom>
          <a:noFill/>
        </p:spPr>
        <p:txBody>
          <a:bodyPr wrap="none" lIns="0" tIns="0" rIns="0" bIns="0" rtlCol="0">
            <a:spAutoFit/>
          </a:bodyPr>
          <a:lstStyle/>
          <a:p>
            <a:r>
              <a:rPr lang="en-US" sz="2400" dirty="0">
                <a:solidFill>
                  <a:schemeClr val="accent5">
                    <a:lumMod val="50000"/>
                  </a:schemeClr>
                </a:solidFill>
                <a:latin typeface="Arial" panose="020B0604020202020204" pitchFamily="34" charset="0"/>
                <a:cs typeface="Arial" panose="020B0604020202020204" pitchFamily="34" charset="0"/>
              </a:rPr>
              <a:t>Cite</a:t>
            </a:r>
          </a:p>
        </p:txBody>
      </p:sp>
      <p:sp>
        <p:nvSpPr>
          <p:cNvPr id="39" name="TextBox 38">
            <a:extLst>
              <a:ext uri="{FF2B5EF4-FFF2-40B4-BE49-F238E27FC236}">
                <a16:creationId xmlns:a16="http://schemas.microsoft.com/office/drawing/2014/main" id="{004A79A1-BE19-4A56-9ADE-8712E3EA2500}"/>
              </a:ext>
            </a:extLst>
          </p:cNvPr>
          <p:cNvSpPr txBox="1"/>
          <p:nvPr/>
        </p:nvSpPr>
        <p:spPr>
          <a:xfrm>
            <a:off x="2940122" y="4489171"/>
            <a:ext cx="712567" cy="369332"/>
          </a:xfrm>
          <a:prstGeom prst="rect">
            <a:avLst/>
          </a:prstGeom>
          <a:noFill/>
        </p:spPr>
        <p:txBody>
          <a:bodyPr wrap="none" lIns="0" tIns="0" rIns="0" bIns="0" rtlCol="0">
            <a:spAutoFit/>
          </a:bodyPr>
          <a:lstStyle/>
          <a:p>
            <a:r>
              <a:rPr lang="en-US" altLang="zh-CN" sz="2400" dirty="0">
                <a:solidFill>
                  <a:schemeClr val="accent2">
                    <a:lumMod val="75000"/>
                  </a:schemeClr>
                </a:solidFill>
                <a:latin typeface="Arial" panose="020B0604020202020204" pitchFamily="34" charset="0"/>
                <a:cs typeface="Arial" panose="020B0604020202020204" pitchFamily="34" charset="0"/>
              </a:rPr>
              <a:t>W</a:t>
            </a:r>
            <a:r>
              <a:rPr lang="en-US" sz="2400" dirty="0">
                <a:solidFill>
                  <a:schemeClr val="accent2">
                    <a:lumMod val="75000"/>
                  </a:schemeClr>
                </a:solidFill>
                <a:latin typeface="Arial" panose="020B0604020202020204" pitchFamily="34" charset="0"/>
                <a:cs typeface="Arial" panose="020B0604020202020204" pitchFamily="34" charset="0"/>
              </a:rPr>
              <a:t>rite</a:t>
            </a:r>
          </a:p>
        </p:txBody>
      </p:sp>
      <p:pic>
        <p:nvPicPr>
          <p:cNvPr id="5" name="Picture 4">
            <a:extLst>
              <a:ext uri="{FF2B5EF4-FFF2-40B4-BE49-F238E27FC236}">
                <a16:creationId xmlns:a16="http://schemas.microsoft.com/office/drawing/2014/main" id="{6444652F-056E-49CE-BFF7-1CA079C54535}"/>
              </a:ext>
            </a:extLst>
          </p:cNvPr>
          <p:cNvPicPr>
            <a:picLocks noChangeAspect="1"/>
          </p:cNvPicPr>
          <p:nvPr/>
        </p:nvPicPr>
        <p:blipFill>
          <a:blip r:embed="rId7"/>
          <a:stretch>
            <a:fillRect/>
          </a:stretch>
        </p:blipFill>
        <p:spPr>
          <a:xfrm>
            <a:off x="7079565" y="4695314"/>
            <a:ext cx="1457261" cy="1860997"/>
          </a:xfrm>
          <a:prstGeom prst="rect">
            <a:avLst/>
          </a:prstGeom>
        </p:spPr>
      </p:pic>
      <p:cxnSp>
        <p:nvCxnSpPr>
          <p:cNvPr id="7" name="Straight Arrow Connector 6">
            <a:extLst>
              <a:ext uri="{FF2B5EF4-FFF2-40B4-BE49-F238E27FC236}">
                <a16:creationId xmlns:a16="http://schemas.microsoft.com/office/drawing/2014/main" id="{C07B8980-FF48-4A63-9F94-80448DC6262F}"/>
              </a:ext>
            </a:extLst>
          </p:cNvPr>
          <p:cNvCxnSpPr>
            <a:cxnSpLocks/>
            <a:stCxn id="5" idx="1"/>
            <a:endCxn id="33" idx="3"/>
          </p:cNvCxnSpPr>
          <p:nvPr/>
        </p:nvCxnSpPr>
        <p:spPr>
          <a:xfrm flipH="1">
            <a:off x="5627134" y="5625813"/>
            <a:ext cx="1452431" cy="4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CD9081B7-162C-4CA9-B9D7-A50C78DE3550}"/>
              </a:ext>
            </a:extLst>
          </p:cNvPr>
          <p:cNvSpPr/>
          <p:nvPr/>
        </p:nvSpPr>
        <p:spPr>
          <a:xfrm>
            <a:off x="2675605" y="4437338"/>
            <a:ext cx="1139149" cy="459456"/>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E21CB57-1139-45C7-A8E3-D82CFE957D9F}"/>
              </a:ext>
            </a:extLst>
          </p:cNvPr>
          <p:cNvSpPr txBox="1"/>
          <p:nvPr/>
        </p:nvSpPr>
        <p:spPr>
          <a:xfrm>
            <a:off x="800729" y="3978612"/>
            <a:ext cx="2996463" cy="461665"/>
          </a:xfrm>
          <a:prstGeom prst="rect">
            <a:avLst/>
          </a:prstGeom>
          <a:noFill/>
        </p:spPr>
        <p:txBody>
          <a:bodyPr wrap="square">
            <a:spAutoFit/>
          </a:bodyPr>
          <a:lstStyle/>
          <a:p>
            <a:r>
              <a:rPr lang="en-US" sz="2400" b="1" dirty="0"/>
              <a:t>Edge (Relation) Type</a:t>
            </a:r>
            <a:endParaRPr lang="en-US" sz="2400" dirty="0"/>
          </a:p>
        </p:txBody>
      </p:sp>
      <p:sp>
        <p:nvSpPr>
          <p:cNvPr id="25" name="Title 1">
            <a:extLst>
              <a:ext uri="{FF2B5EF4-FFF2-40B4-BE49-F238E27FC236}">
                <a16:creationId xmlns:a16="http://schemas.microsoft.com/office/drawing/2014/main" id="{C4F825EE-5014-46F1-8AAA-3951878D70AB}"/>
              </a:ext>
            </a:extLst>
          </p:cNvPr>
          <p:cNvSpPr>
            <a:spLocks noGrp="1"/>
          </p:cNvSpPr>
          <p:nvPr>
            <p:ph type="title"/>
          </p:nvPr>
        </p:nvSpPr>
        <p:spPr>
          <a:xfrm>
            <a:off x="838200" y="365125"/>
            <a:ext cx="9793778" cy="1325563"/>
          </a:xfrm>
        </p:spPr>
        <p:txBody>
          <a:bodyPr/>
          <a:lstStyle/>
          <a:p>
            <a:r>
              <a:rPr lang="en-US" dirty="0"/>
              <a:t>Heterogeneous (Relational) Graph</a:t>
            </a:r>
          </a:p>
        </p:txBody>
      </p:sp>
    </p:spTree>
    <p:extLst>
      <p:ext uri="{BB962C8B-B14F-4D97-AF65-F5344CB8AC3E}">
        <p14:creationId xmlns:p14="http://schemas.microsoft.com/office/powerpoint/2010/main" val="26315549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C6AA-77DE-4499-B214-CB259351D067}"/>
              </a:ext>
            </a:extLst>
          </p:cNvPr>
          <p:cNvSpPr>
            <a:spLocks noGrp="1"/>
          </p:cNvSpPr>
          <p:nvPr>
            <p:ph type="title"/>
          </p:nvPr>
        </p:nvSpPr>
        <p:spPr>
          <a:xfrm>
            <a:off x="838200" y="365125"/>
            <a:ext cx="10703560" cy="1325563"/>
          </a:xfrm>
        </p:spPr>
        <p:txBody>
          <a:bodyPr/>
          <a:lstStyle/>
          <a:p>
            <a:r>
              <a:rPr lang="en-US" dirty="0"/>
              <a:t>Evaluation Results</a:t>
            </a:r>
          </a:p>
        </p:txBody>
      </p:sp>
      <p:pic>
        <p:nvPicPr>
          <p:cNvPr id="5" name="Picture 4">
            <a:extLst>
              <a:ext uri="{FF2B5EF4-FFF2-40B4-BE49-F238E27FC236}">
                <a16:creationId xmlns:a16="http://schemas.microsoft.com/office/drawing/2014/main" id="{E77FE2AB-C6C1-48F0-AF3E-F9FD4A0C8EC6}"/>
              </a:ext>
            </a:extLst>
          </p:cNvPr>
          <p:cNvPicPr>
            <a:picLocks noChangeAspect="1"/>
          </p:cNvPicPr>
          <p:nvPr/>
        </p:nvPicPr>
        <p:blipFill>
          <a:blip r:embed="rId2"/>
          <a:stretch>
            <a:fillRect/>
          </a:stretch>
        </p:blipFill>
        <p:spPr>
          <a:xfrm>
            <a:off x="744220" y="2887687"/>
            <a:ext cx="10703560" cy="3760535"/>
          </a:xfrm>
          <a:prstGeom prst="rect">
            <a:avLst/>
          </a:prstGeom>
        </p:spPr>
      </p:pic>
      <p:sp>
        <p:nvSpPr>
          <p:cNvPr id="12" name="Content Placeholder 2">
            <a:extLst>
              <a:ext uri="{FF2B5EF4-FFF2-40B4-BE49-F238E27FC236}">
                <a16:creationId xmlns:a16="http://schemas.microsoft.com/office/drawing/2014/main" id="{38C5DD6C-923D-4D0F-BB12-98782719D51C}"/>
              </a:ext>
            </a:extLst>
          </p:cNvPr>
          <p:cNvSpPr>
            <a:spLocks noGrp="1"/>
          </p:cNvSpPr>
          <p:nvPr>
            <p:ph idx="1"/>
          </p:nvPr>
        </p:nvSpPr>
        <p:spPr>
          <a:xfrm>
            <a:off x="744220" y="1876516"/>
            <a:ext cx="10434320" cy="2766571"/>
          </a:xfrm>
        </p:spPr>
        <p:txBody>
          <a:bodyPr>
            <a:normAutofit/>
          </a:bodyPr>
          <a:lstStyle/>
          <a:p>
            <a:pPr lvl="1"/>
            <a:r>
              <a:rPr lang="en-US" dirty="0"/>
              <a:t>The proposed HGT model consistently outperforms all the state-of-the-art GNN baselines by 9%–21% on various downstream tasks.</a:t>
            </a:r>
          </a:p>
        </p:txBody>
      </p:sp>
    </p:spTree>
    <p:extLst>
      <p:ext uri="{BB962C8B-B14F-4D97-AF65-F5344CB8AC3E}">
        <p14:creationId xmlns:p14="http://schemas.microsoft.com/office/powerpoint/2010/main" val="8316832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38C5DD6C-923D-4D0F-BB12-98782719D51C}"/>
              </a:ext>
            </a:extLst>
          </p:cNvPr>
          <p:cNvSpPr>
            <a:spLocks noGrp="1"/>
          </p:cNvSpPr>
          <p:nvPr>
            <p:ph idx="1"/>
          </p:nvPr>
        </p:nvSpPr>
        <p:spPr>
          <a:xfrm>
            <a:off x="502458" y="255139"/>
            <a:ext cx="11187084" cy="6727552"/>
          </a:xfrm>
        </p:spPr>
        <p:txBody>
          <a:bodyPr>
            <a:normAutofit/>
          </a:bodyPr>
          <a:lstStyle/>
          <a:p>
            <a:pPr lvl="1"/>
            <a:r>
              <a:rPr lang="en-US" altLang="zh-CN" dirty="0"/>
              <a:t>HGT is currently ranked 1-st on Stanford OGBN-MAG leaderboard, achieves best performance with fewer parameter.</a:t>
            </a:r>
          </a:p>
          <a:p>
            <a:pPr lvl="1"/>
            <a:endParaRPr lang="en-US" altLang="zh-CN"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p:txBody>
      </p:sp>
      <p:pic>
        <p:nvPicPr>
          <p:cNvPr id="6" name="Picture 5" descr="Graphical user interface&#10;&#10;Description automatically generated">
            <a:extLst>
              <a:ext uri="{FF2B5EF4-FFF2-40B4-BE49-F238E27FC236}">
                <a16:creationId xmlns:a16="http://schemas.microsoft.com/office/drawing/2014/main" id="{8F8620E3-26FA-47C7-B0D1-5472BD83D2FA}"/>
              </a:ext>
            </a:extLst>
          </p:cNvPr>
          <p:cNvPicPr>
            <a:picLocks noChangeAspect="1"/>
          </p:cNvPicPr>
          <p:nvPr/>
        </p:nvPicPr>
        <p:blipFill rotWithShape="1">
          <a:blip r:embed="rId2">
            <a:extLst>
              <a:ext uri="{28A0092B-C50C-407E-A947-70E740481C1C}">
                <a14:useLocalDpi xmlns:a14="http://schemas.microsoft.com/office/drawing/2010/main" val="0"/>
              </a:ext>
            </a:extLst>
          </a:blip>
          <a:srcRect l="971" t="22423" r="1712" b="10072"/>
          <a:stretch/>
        </p:blipFill>
        <p:spPr>
          <a:xfrm>
            <a:off x="914004" y="1102936"/>
            <a:ext cx="10569649" cy="3943524"/>
          </a:xfrm>
          <a:prstGeom prst="rect">
            <a:avLst/>
          </a:prstGeom>
        </p:spPr>
      </p:pic>
    </p:spTree>
    <p:extLst>
      <p:ext uri="{BB962C8B-B14F-4D97-AF65-F5344CB8AC3E}">
        <p14:creationId xmlns:p14="http://schemas.microsoft.com/office/powerpoint/2010/main" val="16685150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38C5DD6C-923D-4D0F-BB12-98782719D51C}"/>
              </a:ext>
            </a:extLst>
          </p:cNvPr>
          <p:cNvSpPr>
            <a:spLocks noGrp="1"/>
          </p:cNvSpPr>
          <p:nvPr>
            <p:ph idx="1"/>
          </p:nvPr>
        </p:nvSpPr>
        <p:spPr>
          <a:xfrm>
            <a:off x="502458" y="255139"/>
            <a:ext cx="11187084" cy="6727552"/>
          </a:xfrm>
        </p:spPr>
        <p:txBody>
          <a:bodyPr>
            <a:normAutofit/>
          </a:bodyPr>
          <a:lstStyle/>
          <a:p>
            <a:pPr lvl="1"/>
            <a:r>
              <a:rPr lang="en-US" altLang="zh-CN" dirty="0"/>
              <a:t>HGT is currently ranked 1-st on Stanford OGBN-MAG leaderboard, achieves best performance with fewer parameter.</a:t>
            </a:r>
          </a:p>
          <a:p>
            <a:pPr lvl="1"/>
            <a:endParaRPr lang="en-US" altLang="zh-CN"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a:p>
            <a:pPr lvl="1"/>
            <a:r>
              <a:rPr lang="en-US" dirty="0"/>
              <a:t>It is deployed as backbone model for Microsoft Academic Graph, and deployed for Microsoft Office Graph’s anomaly detection service, outperforming previous system for about 10% Hit@1.</a:t>
            </a:r>
          </a:p>
        </p:txBody>
      </p:sp>
      <p:pic>
        <p:nvPicPr>
          <p:cNvPr id="6" name="Picture 5" descr="Graphical user interface&#10;&#10;Description automatically generated">
            <a:extLst>
              <a:ext uri="{FF2B5EF4-FFF2-40B4-BE49-F238E27FC236}">
                <a16:creationId xmlns:a16="http://schemas.microsoft.com/office/drawing/2014/main" id="{8F8620E3-26FA-47C7-B0D1-5472BD83D2FA}"/>
              </a:ext>
            </a:extLst>
          </p:cNvPr>
          <p:cNvPicPr>
            <a:picLocks noChangeAspect="1"/>
          </p:cNvPicPr>
          <p:nvPr/>
        </p:nvPicPr>
        <p:blipFill rotWithShape="1">
          <a:blip r:embed="rId2">
            <a:extLst>
              <a:ext uri="{28A0092B-C50C-407E-A947-70E740481C1C}">
                <a14:useLocalDpi xmlns:a14="http://schemas.microsoft.com/office/drawing/2010/main" val="0"/>
              </a:ext>
            </a:extLst>
          </a:blip>
          <a:srcRect l="971" t="22423" r="1712" b="10072"/>
          <a:stretch/>
        </p:blipFill>
        <p:spPr>
          <a:xfrm>
            <a:off x="914004" y="1102936"/>
            <a:ext cx="10569649" cy="3943524"/>
          </a:xfrm>
          <a:prstGeom prst="rect">
            <a:avLst/>
          </a:prstGeom>
        </p:spPr>
      </p:pic>
    </p:spTree>
    <p:extLst>
      <p:ext uri="{BB962C8B-B14F-4D97-AF65-F5344CB8AC3E}">
        <p14:creationId xmlns:p14="http://schemas.microsoft.com/office/powerpoint/2010/main" val="41873637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831F-63E8-4673-9EB0-E16A7FE20470}"/>
              </a:ext>
            </a:extLst>
          </p:cNvPr>
          <p:cNvSpPr>
            <a:spLocks noGrp="1"/>
          </p:cNvSpPr>
          <p:nvPr>
            <p:ph type="title"/>
          </p:nvPr>
        </p:nvSpPr>
        <p:spPr/>
        <p:txBody>
          <a:bodyPr/>
          <a:lstStyle/>
          <a:p>
            <a:r>
              <a:rPr lang="en-US" dirty="0"/>
              <a:t>Case Study</a:t>
            </a:r>
          </a:p>
        </p:txBody>
      </p:sp>
      <p:pic>
        <p:nvPicPr>
          <p:cNvPr id="4" name="Picture 3">
            <a:extLst>
              <a:ext uri="{FF2B5EF4-FFF2-40B4-BE49-F238E27FC236}">
                <a16:creationId xmlns:a16="http://schemas.microsoft.com/office/drawing/2014/main" id="{489D4F2E-39C5-44B6-B8E8-DE83C741E827}"/>
              </a:ext>
            </a:extLst>
          </p:cNvPr>
          <p:cNvPicPr>
            <a:picLocks noChangeAspect="1"/>
          </p:cNvPicPr>
          <p:nvPr/>
        </p:nvPicPr>
        <p:blipFill>
          <a:blip r:embed="rId2"/>
          <a:stretch>
            <a:fillRect/>
          </a:stretch>
        </p:blipFill>
        <p:spPr>
          <a:xfrm>
            <a:off x="1066800" y="1828800"/>
            <a:ext cx="6624637" cy="3551796"/>
          </a:xfrm>
          <a:prstGeom prst="rect">
            <a:avLst/>
          </a:prstGeom>
        </p:spPr>
      </p:pic>
      <p:sp>
        <p:nvSpPr>
          <p:cNvPr id="5" name="TextBox 4">
            <a:extLst>
              <a:ext uri="{FF2B5EF4-FFF2-40B4-BE49-F238E27FC236}">
                <a16:creationId xmlns:a16="http://schemas.microsoft.com/office/drawing/2014/main" id="{5BE04FE7-A6CF-45AA-B9F9-48F4F53D9BE1}"/>
              </a:ext>
            </a:extLst>
          </p:cNvPr>
          <p:cNvSpPr txBox="1"/>
          <p:nvPr/>
        </p:nvSpPr>
        <p:spPr>
          <a:xfrm>
            <a:off x="8077200" y="2286000"/>
            <a:ext cx="3552093" cy="369332"/>
          </a:xfrm>
          <a:prstGeom prst="rect">
            <a:avLst/>
          </a:prstGeom>
          <a:noFill/>
        </p:spPr>
        <p:txBody>
          <a:bodyPr wrap="square" rtlCol="0">
            <a:spAutoFit/>
          </a:bodyPr>
          <a:lstStyle/>
          <a:p>
            <a:r>
              <a:rPr lang="en-US" dirty="0"/>
              <a:t>DB + Networking + IR</a:t>
            </a:r>
          </a:p>
        </p:txBody>
      </p:sp>
      <p:sp>
        <p:nvSpPr>
          <p:cNvPr id="6" name="TextBox 5">
            <a:extLst>
              <a:ext uri="{FF2B5EF4-FFF2-40B4-BE49-F238E27FC236}">
                <a16:creationId xmlns:a16="http://schemas.microsoft.com/office/drawing/2014/main" id="{432D1A2A-EC3F-4783-8407-95547D73006B}"/>
              </a:ext>
            </a:extLst>
          </p:cNvPr>
          <p:cNvSpPr txBox="1"/>
          <p:nvPr/>
        </p:nvSpPr>
        <p:spPr>
          <a:xfrm>
            <a:off x="8077200" y="2907268"/>
            <a:ext cx="3552093" cy="369332"/>
          </a:xfrm>
          <a:prstGeom prst="rect">
            <a:avLst/>
          </a:prstGeom>
          <a:noFill/>
        </p:spPr>
        <p:txBody>
          <a:bodyPr wrap="square" rtlCol="0">
            <a:spAutoFit/>
          </a:bodyPr>
          <a:lstStyle/>
          <a:p>
            <a:r>
              <a:rPr lang="en-US" dirty="0"/>
              <a:t>DM + Networking + IR + DB</a:t>
            </a:r>
          </a:p>
        </p:txBody>
      </p:sp>
      <p:sp>
        <p:nvSpPr>
          <p:cNvPr id="7" name="Arrow: Down 6">
            <a:extLst>
              <a:ext uri="{FF2B5EF4-FFF2-40B4-BE49-F238E27FC236}">
                <a16:creationId xmlns:a16="http://schemas.microsoft.com/office/drawing/2014/main" id="{725D159B-E6B2-459D-8F7A-A417DC108C46}"/>
              </a:ext>
            </a:extLst>
          </p:cNvPr>
          <p:cNvSpPr/>
          <p:nvPr/>
        </p:nvSpPr>
        <p:spPr>
          <a:xfrm>
            <a:off x="9296400" y="2655332"/>
            <a:ext cx="228600" cy="2519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D3AE89-005D-4D90-8A50-33A3039D621D}"/>
              </a:ext>
            </a:extLst>
          </p:cNvPr>
          <p:cNvSpPr/>
          <p:nvPr/>
        </p:nvSpPr>
        <p:spPr>
          <a:xfrm>
            <a:off x="689297" y="5749928"/>
            <a:ext cx="10211313" cy="830997"/>
          </a:xfrm>
          <a:prstGeom prst="rect">
            <a:avLst/>
          </a:prstGeom>
        </p:spPr>
        <p:txBody>
          <a:bodyPr wrap="square">
            <a:spAutoFit/>
          </a:bodyPr>
          <a:lstStyle/>
          <a:p>
            <a:pPr marL="342900" indent="-342900">
              <a:buFont typeface="Arial" panose="020B0604020202020204" pitchFamily="34" charset="0"/>
              <a:buChar char="•"/>
            </a:pPr>
            <a:r>
              <a:rPr lang="en-US" sz="2400" dirty="0"/>
              <a:t>Conferences’ topics changed over time.</a:t>
            </a:r>
          </a:p>
          <a:p>
            <a:pPr marL="342900" indent="-342900">
              <a:buFont typeface="Arial" panose="020B0604020202020204" pitchFamily="34" charset="0"/>
              <a:buChar char="•"/>
            </a:pPr>
            <a:r>
              <a:rPr lang="en-US" sz="2400" dirty="0"/>
              <a:t>The relative temporal encoding can help capture this temporal evolution.</a:t>
            </a:r>
          </a:p>
        </p:txBody>
      </p:sp>
    </p:spTree>
    <p:extLst>
      <p:ext uri="{BB962C8B-B14F-4D97-AF65-F5344CB8AC3E}">
        <p14:creationId xmlns:p14="http://schemas.microsoft.com/office/powerpoint/2010/main" val="3961252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831F-63E8-4673-9EB0-E16A7FE20470}"/>
              </a:ext>
            </a:extLst>
          </p:cNvPr>
          <p:cNvSpPr>
            <a:spLocks noGrp="1"/>
          </p:cNvSpPr>
          <p:nvPr>
            <p:ph type="title"/>
          </p:nvPr>
        </p:nvSpPr>
        <p:spPr/>
        <p:txBody>
          <a:bodyPr/>
          <a:lstStyle/>
          <a:p>
            <a:r>
              <a:rPr lang="en-US" dirty="0"/>
              <a:t>Case Study</a:t>
            </a:r>
          </a:p>
        </p:txBody>
      </p:sp>
      <p:pic>
        <p:nvPicPr>
          <p:cNvPr id="4" name="Picture 3">
            <a:extLst>
              <a:ext uri="{FF2B5EF4-FFF2-40B4-BE49-F238E27FC236}">
                <a16:creationId xmlns:a16="http://schemas.microsoft.com/office/drawing/2014/main" id="{489D4F2E-39C5-44B6-B8E8-DE83C741E827}"/>
              </a:ext>
            </a:extLst>
          </p:cNvPr>
          <p:cNvPicPr>
            <a:picLocks noChangeAspect="1"/>
          </p:cNvPicPr>
          <p:nvPr/>
        </p:nvPicPr>
        <p:blipFill>
          <a:blip r:embed="rId2"/>
          <a:stretch>
            <a:fillRect/>
          </a:stretch>
        </p:blipFill>
        <p:spPr>
          <a:xfrm>
            <a:off x="1066800" y="1828800"/>
            <a:ext cx="6624637" cy="3551796"/>
          </a:xfrm>
          <a:prstGeom prst="rect">
            <a:avLst/>
          </a:prstGeom>
        </p:spPr>
      </p:pic>
      <p:sp>
        <p:nvSpPr>
          <p:cNvPr id="8" name="TextBox 7">
            <a:extLst>
              <a:ext uri="{FF2B5EF4-FFF2-40B4-BE49-F238E27FC236}">
                <a16:creationId xmlns:a16="http://schemas.microsoft.com/office/drawing/2014/main" id="{801D1111-3435-438D-A433-536AB992B569}"/>
              </a:ext>
            </a:extLst>
          </p:cNvPr>
          <p:cNvSpPr txBox="1"/>
          <p:nvPr/>
        </p:nvSpPr>
        <p:spPr>
          <a:xfrm>
            <a:off x="8077200" y="3276600"/>
            <a:ext cx="3552093" cy="369332"/>
          </a:xfrm>
          <a:prstGeom prst="rect">
            <a:avLst/>
          </a:prstGeom>
          <a:noFill/>
        </p:spPr>
        <p:txBody>
          <a:bodyPr wrap="square" rtlCol="0">
            <a:spAutoFit/>
          </a:bodyPr>
          <a:lstStyle/>
          <a:p>
            <a:r>
              <a:rPr lang="en-US" dirty="0"/>
              <a:t>DB + DM</a:t>
            </a:r>
          </a:p>
        </p:txBody>
      </p:sp>
      <p:sp>
        <p:nvSpPr>
          <p:cNvPr id="9" name="TextBox 8">
            <a:extLst>
              <a:ext uri="{FF2B5EF4-FFF2-40B4-BE49-F238E27FC236}">
                <a16:creationId xmlns:a16="http://schemas.microsoft.com/office/drawing/2014/main" id="{05C2B5E9-B01B-4AC4-B56C-A8B1A34A9D07}"/>
              </a:ext>
            </a:extLst>
          </p:cNvPr>
          <p:cNvSpPr txBox="1"/>
          <p:nvPr/>
        </p:nvSpPr>
        <p:spPr>
          <a:xfrm>
            <a:off x="8077200" y="3897868"/>
            <a:ext cx="3552093" cy="369332"/>
          </a:xfrm>
          <a:prstGeom prst="rect">
            <a:avLst/>
          </a:prstGeom>
          <a:noFill/>
        </p:spPr>
        <p:txBody>
          <a:bodyPr wrap="square" rtlCol="0">
            <a:spAutoFit/>
          </a:bodyPr>
          <a:lstStyle/>
          <a:p>
            <a:r>
              <a:rPr lang="en-US" dirty="0"/>
              <a:t>ML + DB + Web + AI + NLP!!!</a:t>
            </a:r>
          </a:p>
        </p:txBody>
      </p:sp>
      <p:sp>
        <p:nvSpPr>
          <p:cNvPr id="10" name="Arrow: Down 9">
            <a:extLst>
              <a:ext uri="{FF2B5EF4-FFF2-40B4-BE49-F238E27FC236}">
                <a16:creationId xmlns:a16="http://schemas.microsoft.com/office/drawing/2014/main" id="{8FAC6A88-5885-4174-826A-6CB0FE3F0EBD}"/>
              </a:ext>
            </a:extLst>
          </p:cNvPr>
          <p:cNvSpPr/>
          <p:nvPr/>
        </p:nvSpPr>
        <p:spPr>
          <a:xfrm>
            <a:off x="9296400" y="3645932"/>
            <a:ext cx="228600" cy="2519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FEF41B3-D49B-487C-9BA1-2DBBD64C13C1}"/>
              </a:ext>
            </a:extLst>
          </p:cNvPr>
          <p:cNvSpPr/>
          <p:nvPr/>
        </p:nvSpPr>
        <p:spPr>
          <a:xfrm>
            <a:off x="689297" y="5749928"/>
            <a:ext cx="10211313" cy="830997"/>
          </a:xfrm>
          <a:prstGeom prst="rect">
            <a:avLst/>
          </a:prstGeom>
        </p:spPr>
        <p:txBody>
          <a:bodyPr wrap="square">
            <a:spAutoFit/>
          </a:bodyPr>
          <a:lstStyle/>
          <a:p>
            <a:pPr marL="342900" indent="-342900">
              <a:buFont typeface="Arial" panose="020B0604020202020204" pitchFamily="34" charset="0"/>
              <a:buChar char="•"/>
            </a:pPr>
            <a:r>
              <a:rPr lang="en-US" sz="2400" dirty="0"/>
              <a:t>Conferences’ topics changed over time.</a:t>
            </a:r>
          </a:p>
          <a:p>
            <a:pPr marL="342900" indent="-342900">
              <a:buFont typeface="Arial" panose="020B0604020202020204" pitchFamily="34" charset="0"/>
              <a:buChar char="•"/>
            </a:pPr>
            <a:r>
              <a:rPr lang="en-US" sz="2400" dirty="0"/>
              <a:t>The relative temporal encoding can help capture this temporal evolution.</a:t>
            </a:r>
          </a:p>
        </p:txBody>
      </p:sp>
    </p:spTree>
    <p:extLst>
      <p:ext uri="{BB962C8B-B14F-4D97-AF65-F5344CB8AC3E}">
        <p14:creationId xmlns:p14="http://schemas.microsoft.com/office/powerpoint/2010/main" val="34850652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9D4F2E-39C5-44B6-B8E8-DE83C741E827}"/>
              </a:ext>
            </a:extLst>
          </p:cNvPr>
          <p:cNvPicPr>
            <a:picLocks noChangeAspect="1"/>
          </p:cNvPicPr>
          <p:nvPr/>
        </p:nvPicPr>
        <p:blipFill>
          <a:blip r:embed="rId2"/>
          <a:stretch>
            <a:fillRect/>
          </a:stretch>
        </p:blipFill>
        <p:spPr>
          <a:xfrm>
            <a:off x="1066800" y="1828800"/>
            <a:ext cx="6624637" cy="3551796"/>
          </a:xfrm>
          <a:prstGeom prst="rect">
            <a:avLst/>
          </a:prstGeom>
        </p:spPr>
      </p:pic>
      <p:sp>
        <p:nvSpPr>
          <p:cNvPr id="12" name="TextBox 11">
            <a:extLst>
              <a:ext uri="{FF2B5EF4-FFF2-40B4-BE49-F238E27FC236}">
                <a16:creationId xmlns:a16="http://schemas.microsoft.com/office/drawing/2014/main" id="{D34DF5C1-740B-4C5D-9298-AF87C0AFF54C}"/>
              </a:ext>
            </a:extLst>
          </p:cNvPr>
          <p:cNvSpPr txBox="1"/>
          <p:nvPr/>
        </p:nvSpPr>
        <p:spPr>
          <a:xfrm>
            <a:off x="8077200" y="4343400"/>
            <a:ext cx="3552093" cy="369332"/>
          </a:xfrm>
          <a:prstGeom prst="rect">
            <a:avLst/>
          </a:prstGeom>
          <a:noFill/>
        </p:spPr>
        <p:txBody>
          <a:bodyPr wrap="square" rtlCol="0">
            <a:spAutoFit/>
          </a:bodyPr>
          <a:lstStyle/>
          <a:p>
            <a:r>
              <a:rPr lang="en-US" dirty="0"/>
              <a:t>CV + ML + AI</a:t>
            </a:r>
          </a:p>
        </p:txBody>
      </p:sp>
      <p:sp>
        <p:nvSpPr>
          <p:cNvPr id="13" name="TextBox 12">
            <a:extLst>
              <a:ext uri="{FF2B5EF4-FFF2-40B4-BE49-F238E27FC236}">
                <a16:creationId xmlns:a16="http://schemas.microsoft.com/office/drawing/2014/main" id="{1A95C6CD-1441-42B9-9B0C-B708B538E14F}"/>
              </a:ext>
            </a:extLst>
          </p:cNvPr>
          <p:cNvSpPr txBox="1"/>
          <p:nvPr/>
        </p:nvSpPr>
        <p:spPr>
          <a:xfrm>
            <a:off x="8077200" y="4964668"/>
            <a:ext cx="3552093" cy="369332"/>
          </a:xfrm>
          <a:prstGeom prst="rect">
            <a:avLst/>
          </a:prstGeom>
          <a:noFill/>
        </p:spPr>
        <p:txBody>
          <a:bodyPr wrap="square" rtlCol="0">
            <a:spAutoFit/>
          </a:bodyPr>
          <a:lstStyle/>
          <a:p>
            <a:r>
              <a:rPr lang="en-US" dirty="0"/>
              <a:t>ML + CV + DL + NLP</a:t>
            </a:r>
          </a:p>
        </p:txBody>
      </p:sp>
      <p:sp>
        <p:nvSpPr>
          <p:cNvPr id="14" name="Arrow: Down 13">
            <a:extLst>
              <a:ext uri="{FF2B5EF4-FFF2-40B4-BE49-F238E27FC236}">
                <a16:creationId xmlns:a16="http://schemas.microsoft.com/office/drawing/2014/main" id="{095C0456-5920-460A-8A9C-D63B92A0EFC7}"/>
              </a:ext>
            </a:extLst>
          </p:cNvPr>
          <p:cNvSpPr/>
          <p:nvPr/>
        </p:nvSpPr>
        <p:spPr>
          <a:xfrm>
            <a:off x="9296400" y="4712732"/>
            <a:ext cx="228600" cy="2519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AFC0012-E8B2-44D6-B088-B787B0EF34CE}"/>
              </a:ext>
            </a:extLst>
          </p:cNvPr>
          <p:cNvSpPr/>
          <p:nvPr/>
        </p:nvSpPr>
        <p:spPr>
          <a:xfrm>
            <a:off x="5105400" y="4964668"/>
            <a:ext cx="533400" cy="293132"/>
          </a:xfrm>
          <a:prstGeom prst="rect">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1A59370-9DE2-49D7-9B31-958425DF4430}"/>
              </a:ext>
            </a:extLst>
          </p:cNvPr>
          <p:cNvSpPr>
            <a:spLocks noGrp="1"/>
          </p:cNvSpPr>
          <p:nvPr>
            <p:ph type="title"/>
          </p:nvPr>
        </p:nvSpPr>
        <p:spPr>
          <a:xfrm>
            <a:off x="838200" y="365125"/>
            <a:ext cx="10515600" cy="1325563"/>
          </a:xfrm>
        </p:spPr>
        <p:txBody>
          <a:bodyPr/>
          <a:lstStyle/>
          <a:p>
            <a:r>
              <a:rPr lang="en-US" dirty="0"/>
              <a:t>Case Study</a:t>
            </a:r>
          </a:p>
        </p:txBody>
      </p:sp>
      <p:sp>
        <p:nvSpPr>
          <p:cNvPr id="15" name="Rectangle 14">
            <a:extLst>
              <a:ext uri="{FF2B5EF4-FFF2-40B4-BE49-F238E27FC236}">
                <a16:creationId xmlns:a16="http://schemas.microsoft.com/office/drawing/2014/main" id="{ABFC5BD0-4E06-4B54-9B31-9FF472238096}"/>
              </a:ext>
            </a:extLst>
          </p:cNvPr>
          <p:cNvSpPr/>
          <p:nvPr/>
        </p:nvSpPr>
        <p:spPr>
          <a:xfrm>
            <a:off x="689297" y="5749928"/>
            <a:ext cx="10211313" cy="830997"/>
          </a:xfrm>
          <a:prstGeom prst="rect">
            <a:avLst/>
          </a:prstGeom>
        </p:spPr>
        <p:txBody>
          <a:bodyPr wrap="square">
            <a:spAutoFit/>
          </a:bodyPr>
          <a:lstStyle/>
          <a:p>
            <a:pPr marL="342900" indent="-342900">
              <a:buFont typeface="Arial" panose="020B0604020202020204" pitchFamily="34" charset="0"/>
              <a:buChar char="•"/>
            </a:pPr>
            <a:r>
              <a:rPr lang="en-US" sz="2400" dirty="0"/>
              <a:t>Conferences’ topics changed over time.</a:t>
            </a:r>
          </a:p>
          <a:p>
            <a:pPr marL="342900" indent="-342900">
              <a:buFont typeface="Arial" panose="020B0604020202020204" pitchFamily="34" charset="0"/>
              <a:buChar char="•"/>
            </a:pPr>
            <a:r>
              <a:rPr lang="en-US" sz="2400" dirty="0"/>
              <a:t>The relative temporal encoding can help capture this temporal evolution.</a:t>
            </a:r>
          </a:p>
        </p:txBody>
      </p:sp>
    </p:spTree>
    <p:extLst>
      <p:ext uri="{BB962C8B-B14F-4D97-AF65-F5344CB8AC3E}">
        <p14:creationId xmlns:p14="http://schemas.microsoft.com/office/powerpoint/2010/main" val="13271851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C6AA-77DE-4499-B214-CB259351D067}"/>
              </a:ext>
            </a:extLst>
          </p:cNvPr>
          <p:cNvSpPr>
            <a:spLocks noGrp="1"/>
          </p:cNvSpPr>
          <p:nvPr>
            <p:ph type="title"/>
          </p:nvPr>
        </p:nvSpPr>
        <p:spPr>
          <a:xfrm>
            <a:off x="838200" y="365125"/>
            <a:ext cx="10703560" cy="1325563"/>
          </a:xfrm>
        </p:spPr>
        <p:txBody>
          <a:bodyPr/>
          <a:lstStyle/>
          <a:p>
            <a:r>
              <a:rPr lang="en-US" dirty="0"/>
              <a:t>Case Studies</a:t>
            </a:r>
          </a:p>
        </p:txBody>
      </p:sp>
      <p:pic>
        <p:nvPicPr>
          <p:cNvPr id="13" name="Picture 12">
            <a:extLst>
              <a:ext uri="{FF2B5EF4-FFF2-40B4-BE49-F238E27FC236}">
                <a16:creationId xmlns:a16="http://schemas.microsoft.com/office/drawing/2014/main" id="{17309D39-4E76-476F-892A-B6432FD19051}"/>
              </a:ext>
            </a:extLst>
          </p:cNvPr>
          <p:cNvPicPr>
            <a:picLocks noChangeAspect="1"/>
          </p:cNvPicPr>
          <p:nvPr/>
        </p:nvPicPr>
        <p:blipFill>
          <a:blip r:embed="rId2"/>
          <a:stretch>
            <a:fillRect/>
          </a:stretch>
        </p:blipFill>
        <p:spPr>
          <a:xfrm>
            <a:off x="671418" y="2306122"/>
            <a:ext cx="5518562" cy="3513081"/>
          </a:xfrm>
          <a:prstGeom prst="rect">
            <a:avLst/>
          </a:prstGeom>
        </p:spPr>
      </p:pic>
      <p:sp>
        <p:nvSpPr>
          <p:cNvPr id="14" name="Rectangle 13">
            <a:extLst>
              <a:ext uri="{FF2B5EF4-FFF2-40B4-BE49-F238E27FC236}">
                <a16:creationId xmlns:a16="http://schemas.microsoft.com/office/drawing/2014/main" id="{1208286C-6536-4952-A3A6-D469771AD96B}"/>
              </a:ext>
            </a:extLst>
          </p:cNvPr>
          <p:cNvSpPr/>
          <p:nvPr/>
        </p:nvSpPr>
        <p:spPr>
          <a:xfrm>
            <a:off x="6391689" y="3327388"/>
            <a:ext cx="5455920" cy="1200329"/>
          </a:xfrm>
          <a:prstGeom prst="rect">
            <a:avLst/>
          </a:prstGeom>
        </p:spPr>
        <p:txBody>
          <a:bodyPr wrap="square">
            <a:spAutoFit/>
          </a:bodyPr>
          <a:lstStyle/>
          <a:p>
            <a:pPr marL="285750" indent="-285750">
              <a:buFont typeface="Arial" panose="020B0604020202020204" pitchFamily="34" charset="0"/>
              <a:buChar char="•"/>
            </a:pPr>
            <a:r>
              <a:rPr lang="en-US" sz="2400" dirty="0"/>
              <a:t>HGT can implicitly extract meta paths for specific downstream tasks, without manual customization.</a:t>
            </a:r>
          </a:p>
        </p:txBody>
      </p:sp>
    </p:spTree>
    <p:extLst>
      <p:ext uri="{BB962C8B-B14F-4D97-AF65-F5344CB8AC3E}">
        <p14:creationId xmlns:p14="http://schemas.microsoft.com/office/powerpoint/2010/main" val="9179138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C6AA-77DE-4499-B214-CB259351D067}"/>
              </a:ext>
            </a:extLst>
          </p:cNvPr>
          <p:cNvSpPr>
            <a:spLocks noGrp="1"/>
          </p:cNvSpPr>
          <p:nvPr>
            <p:ph type="title"/>
          </p:nvPr>
        </p:nvSpPr>
        <p:spPr>
          <a:xfrm>
            <a:off x="838200" y="365125"/>
            <a:ext cx="11169502" cy="1325563"/>
          </a:xfrm>
        </p:spPr>
        <p:txBody>
          <a:bodyPr>
            <a:normAutofit/>
          </a:bodyPr>
          <a:lstStyle/>
          <a:p>
            <a:r>
              <a:rPr lang="en-US" sz="4200" dirty="0"/>
              <a:t>Contribution of Heterogeneous Graph Transformer</a:t>
            </a:r>
          </a:p>
        </p:txBody>
      </p:sp>
      <p:sp>
        <p:nvSpPr>
          <p:cNvPr id="20" name="Content Placeholder 2">
            <a:extLst>
              <a:ext uri="{FF2B5EF4-FFF2-40B4-BE49-F238E27FC236}">
                <a16:creationId xmlns:a16="http://schemas.microsoft.com/office/drawing/2014/main" id="{667F67AF-D06B-421E-B0B7-CA0F7822488E}"/>
              </a:ext>
            </a:extLst>
          </p:cNvPr>
          <p:cNvSpPr>
            <a:spLocks noGrp="1"/>
          </p:cNvSpPr>
          <p:nvPr>
            <p:ph idx="1"/>
          </p:nvPr>
        </p:nvSpPr>
        <p:spPr>
          <a:xfrm>
            <a:off x="1002030" y="2117408"/>
            <a:ext cx="10084184" cy="4202112"/>
          </a:xfrm>
        </p:spPr>
        <p:txBody>
          <a:bodyPr>
            <a:normAutofit lnSpcReduction="10000"/>
          </a:bodyPr>
          <a:lstStyle/>
          <a:p>
            <a:r>
              <a:rPr lang="en-US" dirty="0"/>
              <a:t>To handle graph </a:t>
            </a:r>
            <a:r>
              <a:rPr lang="en-US" i="1" dirty="0"/>
              <a:t>heterogeneity</a:t>
            </a:r>
          </a:p>
          <a:p>
            <a:pPr lvl="1"/>
            <a:r>
              <a:rPr lang="en-US" dirty="0"/>
              <a:t>We use meta-relation-triplet to parametrize weights</a:t>
            </a:r>
          </a:p>
          <a:p>
            <a:pPr lvl="1"/>
            <a:r>
              <a:rPr lang="en-US" dirty="0"/>
              <a:t>Model can automatically detect useful meta paths without manual design</a:t>
            </a:r>
          </a:p>
          <a:p>
            <a:endParaRPr lang="en-US" dirty="0"/>
          </a:p>
          <a:p>
            <a:r>
              <a:rPr lang="en-US" dirty="0"/>
              <a:t>To handle graph </a:t>
            </a:r>
            <a:r>
              <a:rPr lang="en-US" i="1" dirty="0"/>
              <a:t>dynamics </a:t>
            </a:r>
            <a:r>
              <a:rPr lang="en-US" dirty="0"/>
              <a:t>and </a:t>
            </a:r>
            <a:r>
              <a:rPr lang="en-US" i="1" dirty="0"/>
              <a:t>large-scale</a:t>
            </a:r>
          </a:p>
          <a:p>
            <a:pPr lvl="1"/>
            <a:r>
              <a:rPr lang="en-US" dirty="0"/>
              <a:t>We design </a:t>
            </a:r>
            <a:r>
              <a:rPr lang="en-US" altLang="zh-CN" i="1" dirty="0"/>
              <a:t>R</a:t>
            </a:r>
            <a:r>
              <a:rPr lang="en-US" i="1" dirty="0"/>
              <a:t>elative </a:t>
            </a:r>
            <a:r>
              <a:rPr lang="en-US" altLang="zh-CN" i="1" dirty="0"/>
              <a:t>T</a:t>
            </a:r>
            <a:r>
              <a:rPr lang="en-US" i="1" dirty="0"/>
              <a:t>emporal Encoding </a:t>
            </a:r>
            <a:r>
              <a:rPr lang="en-US" dirty="0"/>
              <a:t>to represent dynamic graph</a:t>
            </a:r>
          </a:p>
          <a:p>
            <a:pPr lvl="1"/>
            <a:endParaRPr lang="en-US" dirty="0"/>
          </a:p>
          <a:p>
            <a:r>
              <a:rPr lang="en-US" dirty="0"/>
              <a:t>To handle </a:t>
            </a:r>
            <a:r>
              <a:rPr lang="en-US" i="1" dirty="0"/>
              <a:t>large-scale </a:t>
            </a:r>
            <a:r>
              <a:rPr lang="en-US" dirty="0"/>
              <a:t>graph</a:t>
            </a:r>
          </a:p>
          <a:p>
            <a:pPr lvl="1"/>
            <a:r>
              <a:rPr lang="en-US" dirty="0"/>
              <a:t>We design </a:t>
            </a:r>
            <a:r>
              <a:rPr lang="en-US" i="1" dirty="0"/>
              <a:t>Heterogeneous Mini-Batch Graph Sampling algorithm </a:t>
            </a:r>
            <a:r>
              <a:rPr lang="en-US" dirty="0"/>
              <a:t>to conduct efficient training on billion-scale heterogeneous graph</a:t>
            </a:r>
          </a:p>
          <a:p>
            <a:pPr lvl="1"/>
            <a:endParaRPr lang="en-US" dirty="0"/>
          </a:p>
        </p:txBody>
      </p:sp>
    </p:spTree>
    <p:extLst>
      <p:ext uri="{BB962C8B-B14F-4D97-AF65-F5344CB8AC3E}">
        <p14:creationId xmlns:p14="http://schemas.microsoft.com/office/powerpoint/2010/main" val="17546933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6A59398-4814-419C-86DC-E926877D42E0}"/>
              </a:ext>
            </a:extLst>
          </p:cNvPr>
          <p:cNvSpPr>
            <a:spLocks noGrp="1"/>
          </p:cNvSpPr>
          <p:nvPr>
            <p:ph idx="1"/>
          </p:nvPr>
        </p:nvSpPr>
        <p:spPr>
          <a:xfrm>
            <a:off x="1791789" y="1731282"/>
            <a:ext cx="9179560" cy="1781175"/>
          </a:xfrm>
        </p:spPr>
        <p:txBody>
          <a:bodyPr>
            <a:normAutofit/>
          </a:bodyPr>
          <a:lstStyle/>
          <a:p>
            <a:pPr marL="0" indent="0">
              <a:buNone/>
            </a:pPr>
            <a:r>
              <a:rPr lang="en-US" sz="8100" dirty="0"/>
              <a:t>Thanks for Listening</a:t>
            </a:r>
          </a:p>
        </p:txBody>
      </p:sp>
      <p:sp>
        <p:nvSpPr>
          <p:cNvPr id="22" name="Rectangle 21">
            <a:extLst>
              <a:ext uri="{FF2B5EF4-FFF2-40B4-BE49-F238E27FC236}">
                <a16:creationId xmlns:a16="http://schemas.microsoft.com/office/drawing/2014/main" id="{D0905DA3-FE45-4F9B-8376-061A938CAEAF}"/>
              </a:ext>
            </a:extLst>
          </p:cNvPr>
          <p:cNvSpPr/>
          <p:nvPr/>
        </p:nvSpPr>
        <p:spPr>
          <a:xfrm>
            <a:off x="624202" y="4203634"/>
            <a:ext cx="9558934" cy="461665"/>
          </a:xfrm>
          <a:prstGeom prst="rect">
            <a:avLst/>
          </a:prstGeom>
        </p:spPr>
        <p:txBody>
          <a:bodyPr wrap="square">
            <a:spAutoFit/>
          </a:bodyPr>
          <a:lstStyle/>
          <a:p>
            <a:r>
              <a:rPr lang="en-US" sz="2400" dirty="0"/>
              <a:t>The code and dataset is available at: </a:t>
            </a:r>
            <a:r>
              <a:rPr lang="en-US" sz="2400" dirty="0">
                <a:hlinkClick r:id="rId2"/>
              </a:rPr>
              <a:t>https://github.com/acbull/pyHGT</a:t>
            </a:r>
            <a:r>
              <a:rPr lang="en-US" sz="2400" dirty="0"/>
              <a:t> </a:t>
            </a:r>
          </a:p>
        </p:txBody>
      </p:sp>
      <p:pic>
        <p:nvPicPr>
          <p:cNvPr id="8" name="Picture 7">
            <a:extLst>
              <a:ext uri="{FF2B5EF4-FFF2-40B4-BE49-F238E27FC236}">
                <a16:creationId xmlns:a16="http://schemas.microsoft.com/office/drawing/2014/main" id="{47F63C39-993D-46B3-A83B-C1D26537D0BE}"/>
              </a:ext>
            </a:extLst>
          </p:cNvPr>
          <p:cNvPicPr>
            <a:picLocks noChangeAspect="1"/>
          </p:cNvPicPr>
          <p:nvPr/>
        </p:nvPicPr>
        <p:blipFill>
          <a:blip r:embed="rId3"/>
          <a:stretch>
            <a:fillRect/>
          </a:stretch>
        </p:blipFill>
        <p:spPr>
          <a:xfrm>
            <a:off x="9850969" y="4031411"/>
            <a:ext cx="1284242" cy="1267777"/>
          </a:xfrm>
          <a:prstGeom prst="rect">
            <a:avLst/>
          </a:prstGeom>
        </p:spPr>
      </p:pic>
      <p:pic>
        <p:nvPicPr>
          <p:cNvPr id="3" name="Picture 2">
            <a:extLst>
              <a:ext uri="{FF2B5EF4-FFF2-40B4-BE49-F238E27FC236}">
                <a16:creationId xmlns:a16="http://schemas.microsoft.com/office/drawing/2014/main" id="{E1C5D036-CC43-4FED-AA73-A10553D14350}"/>
              </a:ext>
            </a:extLst>
          </p:cNvPr>
          <p:cNvPicPr>
            <a:picLocks noChangeAspect="1"/>
          </p:cNvPicPr>
          <p:nvPr/>
        </p:nvPicPr>
        <p:blipFill>
          <a:blip r:embed="rId4"/>
          <a:stretch>
            <a:fillRect/>
          </a:stretch>
        </p:blipFill>
        <p:spPr>
          <a:xfrm>
            <a:off x="759867" y="4841988"/>
            <a:ext cx="8791575" cy="457200"/>
          </a:xfrm>
          <a:prstGeom prst="rect">
            <a:avLst/>
          </a:prstGeom>
        </p:spPr>
      </p:pic>
    </p:spTree>
    <p:extLst>
      <p:ext uri="{BB962C8B-B14F-4D97-AF65-F5344CB8AC3E}">
        <p14:creationId xmlns:p14="http://schemas.microsoft.com/office/powerpoint/2010/main" val="13384111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5377-7FFB-4F15-B01A-17B45BBC182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CC0E23C-B4E4-453E-8CE4-9D682F9D72B4}"/>
              </a:ext>
            </a:extLst>
          </p:cNvPr>
          <p:cNvSpPr>
            <a:spLocks noGrp="1"/>
          </p:cNvSpPr>
          <p:nvPr>
            <p:ph idx="1"/>
          </p:nvPr>
        </p:nvSpPr>
        <p:spPr/>
        <p:txBody>
          <a:bodyPr/>
          <a:lstStyle/>
          <a:p>
            <a:r>
              <a:rPr lang="en-US" dirty="0"/>
              <a:t>Introduction to Heterogeneous Graph (HG)</a:t>
            </a:r>
          </a:p>
          <a:p>
            <a:endParaRPr lang="en-US" dirty="0"/>
          </a:p>
          <a:p>
            <a:r>
              <a:rPr lang="en-US" dirty="0"/>
              <a:t>Traditional HG Inference: </a:t>
            </a:r>
            <a:r>
              <a:rPr lang="en-US" dirty="0" err="1"/>
              <a:t>Metapaths</a:t>
            </a:r>
            <a:endParaRPr lang="en-US" dirty="0"/>
          </a:p>
          <a:p>
            <a:endParaRPr lang="en-US" dirty="0"/>
          </a:p>
          <a:p>
            <a:r>
              <a:rPr lang="en-US" dirty="0"/>
              <a:t>Designing Graph Neural Networks for HG</a:t>
            </a:r>
          </a:p>
          <a:p>
            <a:endParaRPr lang="en-US" dirty="0"/>
          </a:p>
          <a:p>
            <a:r>
              <a:rPr lang="en-US" b="1" dirty="0"/>
              <a:t>Pre-Training Graph Neural Networks for HG</a:t>
            </a:r>
          </a:p>
        </p:txBody>
      </p:sp>
    </p:spTree>
    <p:extLst>
      <p:ext uri="{BB962C8B-B14F-4D97-AF65-F5344CB8AC3E}">
        <p14:creationId xmlns:p14="http://schemas.microsoft.com/office/powerpoint/2010/main" val="892213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FC831F-9922-4660-B14B-5AD5AA40F525}"/>
              </a:ext>
            </a:extLst>
          </p:cNvPr>
          <p:cNvSpPr>
            <a:spLocks noGrp="1"/>
          </p:cNvSpPr>
          <p:nvPr>
            <p:ph idx="1"/>
          </p:nvPr>
        </p:nvSpPr>
        <p:spPr>
          <a:xfrm>
            <a:off x="351380" y="1556975"/>
            <a:ext cx="10515600" cy="2013722"/>
          </a:xfrm>
        </p:spPr>
        <p:txBody>
          <a:bodyPr>
            <a:normAutofit/>
          </a:bodyPr>
          <a:lstStyle/>
          <a:p>
            <a:r>
              <a:rPr lang="en-US" dirty="0"/>
              <a:t>Heterogeneous graphs can model complex systems</a:t>
            </a:r>
          </a:p>
          <a:p>
            <a:pPr lvl="1"/>
            <a:r>
              <a:rPr lang="en-US" dirty="0"/>
              <a:t>Nodes are labeled with multiple </a:t>
            </a:r>
            <a:r>
              <a:rPr lang="en-US" b="1" dirty="0"/>
              <a:t>types</a:t>
            </a:r>
          </a:p>
          <a:p>
            <a:pPr lvl="1"/>
            <a:r>
              <a:rPr lang="en-US" dirty="0"/>
              <a:t>Edges between nodes have multiple </a:t>
            </a:r>
            <a:r>
              <a:rPr lang="en-US" b="1" dirty="0"/>
              <a:t>relationships</a:t>
            </a:r>
          </a:p>
          <a:p>
            <a:pPr lvl="1"/>
            <a:r>
              <a:rPr lang="en-US" dirty="0"/>
              <a:t>It’s flexible to capture rich semantic knowledge.</a:t>
            </a:r>
          </a:p>
        </p:txBody>
      </p:sp>
      <p:sp>
        <p:nvSpPr>
          <p:cNvPr id="23" name="Rectangle: Rounded Corners 22">
            <a:extLst>
              <a:ext uri="{FF2B5EF4-FFF2-40B4-BE49-F238E27FC236}">
                <a16:creationId xmlns:a16="http://schemas.microsoft.com/office/drawing/2014/main" id="{60A21EDE-9DC2-4FA1-A5CE-7B4EC0FE6477}"/>
              </a:ext>
            </a:extLst>
          </p:cNvPr>
          <p:cNvSpPr/>
          <p:nvPr/>
        </p:nvSpPr>
        <p:spPr>
          <a:xfrm rot="16200000">
            <a:off x="4034570" y="3806095"/>
            <a:ext cx="516948" cy="495852"/>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grpSp>
        <p:nvGrpSpPr>
          <p:cNvPr id="24" name="Group 23">
            <a:extLst>
              <a:ext uri="{FF2B5EF4-FFF2-40B4-BE49-F238E27FC236}">
                <a16:creationId xmlns:a16="http://schemas.microsoft.com/office/drawing/2014/main" id="{FEB785BE-2B7A-4D5D-AEE2-470535AF2E47}"/>
              </a:ext>
            </a:extLst>
          </p:cNvPr>
          <p:cNvGrpSpPr/>
          <p:nvPr/>
        </p:nvGrpSpPr>
        <p:grpSpPr>
          <a:xfrm>
            <a:off x="2997576" y="3792732"/>
            <a:ext cx="2629558" cy="2100437"/>
            <a:chOff x="8772734" y="772694"/>
            <a:chExt cx="2629558" cy="2100437"/>
          </a:xfrm>
        </p:grpSpPr>
        <p:sp>
          <p:nvSpPr>
            <p:cNvPr id="28" name="Hexagon 27">
              <a:extLst>
                <a:ext uri="{FF2B5EF4-FFF2-40B4-BE49-F238E27FC236}">
                  <a16:creationId xmlns:a16="http://schemas.microsoft.com/office/drawing/2014/main" id="{3D2C1BEF-4026-4946-9DCE-6F75566EB778}"/>
                </a:ext>
              </a:extLst>
            </p:cNvPr>
            <p:cNvSpPr/>
            <p:nvPr/>
          </p:nvSpPr>
          <p:spPr>
            <a:xfrm rot="16200000">
              <a:off x="8761824" y="2349331"/>
              <a:ext cx="534710" cy="512889"/>
            </a:xfrm>
            <a:prstGeom prst="hexagon">
              <a:avLst/>
            </a:prstGeom>
            <a:solidFill>
              <a:schemeClr val="bg1"/>
            </a:solid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sp>
          <p:nvSpPr>
            <p:cNvPr id="29" name="Rectangle: Rounded Corners 28">
              <a:extLst>
                <a:ext uri="{FF2B5EF4-FFF2-40B4-BE49-F238E27FC236}">
                  <a16:creationId xmlns:a16="http://schemas.microsoft.com/office/drawing/2014/main" id="{DF5A89E8-8840-49FC-B59C-9D6BCF72456A}"/>
                </a:ext>
              </a:extLst>
            </p:cNvPr>
            <p:cNvSpPr/>
            <p:nvPr/>
          </p:nvSpPr>
          <p:spPr>
            <a:xfrm rot="16200000">
              <a:off x="10950047" y="2414479"/>
              <a:ext cx="461665" cy="44282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aseline="-25000" dirty="0">
                <a:solidFill>
                  <a:schemeClr val="accent2"/>
                </a:solidFill>
              </a:endParaRPr>
            </a:p>
          </p:txBody>
        </p:sp>
        <p:cxnSp>
          <p:nvCxnSpPr>
            <p:cNvPr id="30" name="Straight Arrow Connector 29">
              <a:extLst>
                <a:ext uri="{FF2B5EF4-FFF2-40B4-BE49-F238E27FC236}">
                  <a16:creationId xmlns:a16="http://schemas.microsoft.com/office/drawing/2014/main" id="{D94FA2DA-CF6E-45F1-BC0F-0ADFC9DCE90A}"/>
                </a:ext>
              </a:extLst>
            </p:cNvPr>
            <p:cNvCxnSpPr>
              <a:cxnSpLocks/>
              <a:stCxn id="29" idx="3"/>
            </p:cNvCxnSpPr>
            <p:nvPr/>
          </p:nvCxnSpPr>
          <p:spPr>
            <a:xfrm flipH="1" flipV="1">
              <a:off x="10316128" y="1290727"/>
              <a:ext cx="864752" cy="1114332"/>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AE0D564-59A1-43DC-A306-6A2774F86CEC}"/>
                </a:ext>
              </a:extLst>
            </p:cNvPr>
            <p:cNvCxnSpPr>
              <a:cxnSpLocks/>
              <a:stCxn id="28" idx="0"/>
            </p:cNvCxnSpPr>
            <p:nvPr/>
          </p:nvCxnSpPr>
          <p:spPr>
            <a:xfrm flipV="1">
              <a:off x="9029180" y="1290727"/>
              <a:ext cx="791096" cy="1047694"/>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78DE9BB-563A-4ECB-B4B4-37501570E61D}"/>
                    </a:ext>
                  </a:extLst>
                </p:cNvPr>
                <p:cNvSpPr txBox="1"/>
                <p:nvPr/>
              </p:nvSpPr>
              <p:spPr>
                <a:xfrm>
                  <a:off x="9944097" y="772694"/>
                  <a:ext cx="24820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𝑡</m:t>
                        </m:r>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32" name="TextBox 31">
                  <a:extLst>
                    <a:ext uri="{FF2B5EF4-FFF2-40B4-BE49-F238E27FC236}">
                      <a16:creationId xmlns:a16="http://schemas.microsoft.com/office/drawing/2014/main" id="{D78DE9BB-563A-4ECB-B4B4-37501570E61D}"/>
                    </a:ext>
                  </a:extLst>
                </p:cNvPr>
                <p:cNvSpPr txBox="1">
                  <a:spLocks noRot="1" noChangeAspect="1" noMove="1" noResize="1" noEditPoints="1" noAdjustHandles="1" noChangeArrowheads="1" noChangeShapeType="1" noTextEdit="1"/>
                </p:cNvSpPr>
                <p:nvPr/>
              </p:nvSpPr>
              <p:spPr>
                <a:xfrm>
                  <a:off x="9944097" y="772694"/>
                  <a:ext cx="24820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4F3F7CF-923B-4F67-9B8D-98733B1B5D66}"/>
                    </a:ext>
                  </a:extLst>
                </p:cNvPr>
                <p:cNvSpPr txBox="1"/>
                <p:nvPr/>
              </p:nvSpPr>
              <p:spPr>
                <a:xfrm>
                  <a:off x="10969289" y="2379186"/>
                  <a:ext cx="4330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𝑠</m:t>
                            </m:r>
                          </m:e>
                          <m:sub>
                            <m:r>
                              <a:rPr lang="en-US" sz="3000" b="0" i="1" smtClean="0">
                                <a:latin typeface="Cambria Math" panose="02040503050406030204" pitchFamily="18" charset="0"/>
                              </a:rPr>
                              <m:t>2</m:t>
                            </m:r>
                          </m:sub>
                        </m:sSub>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33" name="TextBox 32">
                  <a:extLst>
                    <a:ext uri="{FF2B5EF4-FFF2-40B4-BE49-F238E27FC236}">
                      <a16:creationId xmlns:a16="http://schemas.microsoft.com/office/drawing/2014/main" id="{C4F3F7CF-923B-4F67-9B8D-98733B1B5D66}"/>
                    </a:ext>
                  </a:extLst>
                </p:cNvPr>
                <p:cNvSpPr txBox="1">
                  <a:spLocks noRot="1" noChangeAspect="1" noMove="1" noResize="1" noEditPoints="1" noAdjustHandles="1" noChangeArrowheads="1" noChangeShapeType="1" noTextEdit="1"/>
                </p:cNvSpPr>
                <p:nvPr/>
              </p:nvSpPr>
              <p:spPr>
                <a:xfrm>
                  <a:off x="10969289" y="2379186"/>
                  <a:ext cx="433003"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D4436E2-4DF6-4BE6-AEAF-72456D18CC83}"/>
                    </a:ext>
                  </a:extLst>
                </p:cNvPr>
                <p:cNvSpPr txBox="1"/>
                <p:nvPr/>
              </p:nvSpPr>
              <p:spPr>
                <a:xfrm>
                  <a:off x="8817134" y="2323269"/>
                  <a:ext cx="42409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𝑠</m:t>
                            </m:r>
                          </m:e>
                          <m:sub>
                            <m:r>
                              <a:rPr lang="en-US" sz="3000" b="0" i="1" smtClean="0">
                                <a:latin typeface="Cambria Math" panose="02040503050406030204" pitchFamily="18" charset="0"/>
                              </a:rPr>
                              <m:t>1</m:t>
                            </m:r>
                          </m:sub>
                        </m:sSub>
                      </m:oMath>
                    </m:oMathPara>
                  </a14:m>
                  <a:endParaRPr lang="en-US" sz="3000" i="1" dirty="0">
                    <a:latin typeface="Calibri Light" panose="020F0302020204030204" pitchFamily="34" charset="0"/>
                    <a:cs typeface="Calibri Light" panose="020F0302020204030204" pitchFamily="34" charset="0"/>
                  </a:endParaRPr>
                </a:p>
              </p:txBody>
            </p:sp>
          </mc:Choice>
          <mc:Fallback xmlns="">
            <p:sp>
              <p:nvSpPr>
                <p:cNvPr id="34" name="TextBox 33">
                  <a:extLst>
                    <a:ext uri="{FF2B5EF4-FFF2-40B4-BE49-F238E27FC236}">
                      <a16:creationId xmlns:a16="http://schemas.microsoft.com/office/drawing/2014/main" id="{1D4436E2-4DF6-4BE6-AEAF-72456D18CC83}"/>
                    </a:ext>
                  </a:extLst>
                </p:cNvPr>
                <p:cNvSpPr txBox="1">
                  <a:spLocks noRot="1" noChangeAspect="1" noMove="1" noResize="1" noEditPoints="1" noAdjustHandles="1" noChangeArrowheads="1" noChangeShapeType="1" noTextEdit="1"/>
                </p:cNvSpPr>
                <p:nvPr/>
              </p:nvSpPr>
              <p:spPr>
                <a:xfrm>
                  <a:off x="8817134" y="2323269"/>
                  <a:ext cx="424090" cy="461665"/>
                </a:xfrm>
                <a:prstGeom prst="rect">
                  <a:avLst/>
                </a:prstGeom>
                <a:blipFill>
                  <a:blip r:embed="rId6"/>
                  <a:stretch>
                    <a:fillRect/>
                  </a:stretch>
                </a:blipFill>
              </p:spPr>
              <p:txBody>
                <a:bodyPr/>
                <a:lstStyle/>
                <a:p>
                  <a:r>
                    <a:rPr lang="en-US">
                      <a:noFill/>
                    </a:rPr>
                    <a:t> </a:t>
                  </a:r>
                </a:p>
              </p:txBody>
            </p:sp>
          </mc:Fallback>
        </mc:AlternateContent>
      </p:grpSp>
      <p:sp>
        <p:nvSpPr>
          <p:cNvPr id="35" name="Rectangle 34">
            <a:extLst>
              <a:ext uri="{FF2B5EF4-FFF2-40B4-BE49-F238E27FC236}">
                <a16:creationId xmlns:a16="http://schemas.microsoft.com/office/drawing/2014/main" id="{3A170A05-99C8-464E-B061-23BEE934CFAB}"/>
              </a:ext>
            </a:extLst>
          </p:cNvPr>
          <p:cNvSpPr/>
          <p:nvPr/>
        </p:nvSpPr>
        <p:spPr>
          <a:xfrm>
            <a:off x="3875763" y="3367033"/>
            <a:ext cx="80021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Paper</a:t>
            </a:r>
            <a:endParaRPr lang="en-US" dirty="0"/>
          </a:p>
        </p:txBody>
      </p:sp>
      <p:sp>
        <p:nvSpPr>
          <p:cNvPr id="36" name="Rectangle 35">
            <a:extLst>
              <a:ext uri="{FF2B5EF4-FFF2-40B4-BE49-F238E27FC236}">
                <a16:creationId xmlns:a16="http://schemas.microsoft.com/office/drawing/2014/main" id="{48208AE2-6CF7-4053-85CE-AE7BCCE9C861}"/>
              </a:ext>
            </a:extLst>
          </p:cNvPr>
          <p:cNvSpPr/>
          <p:nvPr/>
        </p:nvSpPr>
        <p:spPr>
          <a:xfrm>
            <a:off x="2821851" y="5917913"/>
            <a:ext cx="86433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Author</a:t>
            </a:r>
            <a:endParaRPr lang="en-US" dirty="0"/>
          </a:p>
        </p:txBody>
      </p:sp>
      <p:sp>
        <p:nvSpPr>
          <p:cNvPr id="37" name="Rectangle 36">
            <a:extLst>
              <a:ext uri="{FF2B5EF4-FFF2-40B4-BE49-F238E27FC236}">
                <a16:creationId xmlns:a16="http://schemas.microsoft.com/office/drawing/2014/main" id="{3EE4E702-FBDD-40E9-A361-AECF31DF8D85}"/>
              </a:ext>
            </a:extLst>
          </p:cNvPr>
          <p:cNvSpPr/>
          <p:nvPr/>
        </p:nvSpPr>
        <p:spPr>
          <a:xfrm>
            <a:off x="5044753" y="5906333"/>
            <a:ext cx="80021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Paper</a:t>
            </a:r>
            <a:endParaRPr lang="en-US" dirty="0"/>
          </a:p>
        </p:txBody>
      </p:sp>
      <p:sp>
        <p:nvSpPr>
          <p:cNvPr id="38" name="TextBox 37">
            <a:extLst>
              <a:ext uri="{FF2B5EF4-FFF2-40B4-BE49-F238E27FC236}">
                <a16:creationId xmlns:a16="http://schemas.microsoft.com/office/drawing/2014/main" id="{434C8873-333E-4F1C-B06C-F912577FC67F}"/>
              </a:ext>
            </a:extLst>
          </p:cNvPr>
          <p:cNvSpPr txBox="1"/>
          <p:nvPr/>
        </p:nvSpPr>
        <p:spPr>
          <a:xfrm>
            <a:off x="4980458" y="4489171"/>
            <a:ext cx="548227" cy="369332"/>
          </a:xfrm>
          <a:prstGeom prst="rect">
            <a:avLst/>
          </a:prstGeom>
          <a:noFill/>
        </p:spPr>
        <p:txBody>
          <a:bodyPr wrap="none" lIns="0" tIns="0" rIns="0" bIns="0" rtlCol="0">
            <a:spAutoFit/>
          </a:bodyPr>
          <a:lstStyle/>
          <a:p>
            <a:r>
              <a:rPr lang="en-US" sz="2400" dirty="0">
                <a:solidFill>
                  <a:schemeClr val="accent5">
                    <a:lumMod val="50000"/>
                  </a:schemeClr>
                </a:solidFill>
                <a:latin typeface="Arial" panose="020B0604020202020204" pitchFamily="34" charset="0"/>
                <a:cs typeface="Arial" panose="020B0604020202020204" pitchFamily="34" charset="0"/>
              </a:rPr>
              <a:t>Cite</a:t>
            </a:r>
          </a:p>
        </p:txBody>
      </p:sp>
      <p:sp>
        <p:nvSpPr>
          <p:cNvPr id="39" name="TextBox 38">
            <a:extLst>
              <a:ext uri="{FF2B5EF4-FFF2-40B4-BE49-F238E27FC236}">
                <a16:creationId xmlns:a16="http://schemas.microsoft.com/office/drawing/2014/main" id="{004A79A1-BE19-4A56-9ADE-8712E3EA2500}"/>
              </a:ext>
            </a:extLst>
          </p:cNvPr>
          <p:cNvSpPr txBox="1"/>
          <p:nvPr/>
        </p:nvSpPr>
        <p:spPr>
          <a:xfrm>
            <a:off x="2940122" y="4489171"/>
            <a:ext cx="712567" cy="369332"/>
          </a:xfrm>
          <a:prstGeom prst="rect">
            <a:avLst/>
          </a:prstGeom>
          <a:noFill/>
        </p:spPr>
        <p:txBody>
          <a:bodyPr wrap="none" lIns="0" tIns="0" rIns="0" bIns="0" rtlCol="0">
            <a:spAutoFit/>
          </a:bodyPr>
          <a:lstStyle/>
          <a:p>
            <a:r>
              <a:rPr lang="en-US" altLang="zh-CN" sz="2400" dirty="0">
                <a:solidFill>
                  <a:schemeClr val="accent2">
                    <a:lumMod val="75000"/>
                  </a:schemeClr>
                </a:solidFill>
                <a:latin typeface="Arial" panose="020B0604020202020204" pitchFamily="34" charset="0"/>
                <a:cs typeface="Arial" panose="020B0604020202020204" pitchFamily="34" charset="0"/>
              </a:rPr>
              <a:t>W</a:t>
            </a:r>
            <a:r>
              <a:rPr lang="en-US" sz="2400" dirty="0">
                <a:solidFill>
                  <a:schemeClr val="accent2">
                    <a:lumMod val="75000"/>
                  </a:schemeClr>
                </a:solidFill>
                <a:latin typeface="Arial" panose="020B0604020202020204" pitchFamily="34" charset="0"/>
                <a:cs typeface="Arial" panose="020B0604020202020204" pitchFamily="34" charset="0"/>
              </a:rPr>
              <a:t>rite</a:t>
            </a:r>
          </a:p>
        </p:txBody>
      </p:sp>
      <p:pic>
        <p:nvPicPr>
          <p:cNvPr id="5" name="Picture 4">
            <a:extLst>
              <a:ext uri="{FF2B5EF4-FFF2-40B4-BE49-F238E27FC236}">
                <a16:creationId xmlns:a16="http://schemas.microsoft.com/office/drawing/2014/main" id="{6444652F-056E-49CE-BFF7-1CA079C54535}"/>
              </a:ext>
            </a:extLst>
          </p:cNvPr>
          <p:cNvPicPr>
            <a:picLocks noChangeAspect="1"/>
          </p:cNvPicPr>
          <p:nvPr/>
        </p:nvPicPr>
        <p:blipFill>
          <a:blip r:embed="rId7"/>
          <a:stretch>
            <a:fillRect/>
          </a:stretch>
        </p:blipFill>
        <p:spPr>
          <a:xfrm>
            <a:off x="7079565" y="4695314"/>
            <a:ext cx="1457261" cy="1860997"/>
          </a:xfrm>
          <a:prstGeom prst="rect">
            <a:avLst/>
          </a:prstGeom>
        </p:spPr>
      </p:pic>
      <p:cxnSp>
        <p:nvCxnSpPr>
          <p:cNvPr id="7" name="Straight Arrow Connector 6">
            <a:extLst>
              <a:ext uri="{FF2B5EF4-FFF2-40B4-BE49-F238E27FC236}">
                <a16:creationId xmlns:a16="http://schemas.microsoft.com/office/drawing/2014/main" id="{C07B8980-FF48-4A63-9F94-80448DC6262F}"/>
              </a:ext>
            </a:extLst>
          </p:cNvPr>
          <p:cNvCxnSpPr>
            <a:cxnSpLocks/>
            <a:stCxn id="5" idx="1"/>
            <a:endCxn id="33" idx="3"/>
          </p:cNvCxnSpPr>
          <p:nvPr/>
        </p:nvCxnSpPr>
        <p:spPr>
          <a:xfrm flipH="1">
            <a:off x="5627134" y="5625813"/>
            <a:ext cx="1452431" cy="4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CD9081B7-162C-4CA9-B9D7-A50C78DE3550}"/>
              </a:ext>
            </a:extLst>
          </p:cNvPr>
          <p:cNvSpPr/>
          <p:nvPr/>
        </p:nvSpPr>
        <p:spPr>
          <a:xfrm>
            <a:off x="6656818" y="4178714"/>
            <a:ext cx="2424536" cy="279085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E21CB57-1139-45C7-A8E3-D82CFE957D9F}"/>
              </a:ext>
            </a:extLst>
          </p:cNvPr>
          <p:cNvSpPr txBox="1"/>
          <p:nvPr/>
        </p:nvSpPr>
        <p:spPr>
          <a:xfrm>
            <a:off x="8789874" y="4393215"/>
            <a:ext cx="1998442" cy="461665"/>
          </a:xfrm>
          <a:prstGeom prst="rect">
            <a:avLst/>
          </a:prstGeom>
          <a:noFill/>
        </p:spPr>
        <p:txBody>
          <a:bodyPr wrap="square">
            <a:spAutoFit/>
          </a:bodyPr>
          <a:lstStyle/>
          <a:p>
            <a:r>
              <a:rPr lang="en-US" sz="2400" b="1" dirty="0"/>
              <a:t>Node Feature</a:t>
            </a:r>
            <a:endParaRPr lang="en-US" sz="2400" dirty="0"/>
          </a:p>
        </p:txBody>
      </p:sp>
      <p:sp>
        <p:nvSpPr>
          <p:cNvPr id="26" name="Title 1">
            <a:extLst>
              <a:ext uri="{FF2B5EF4-FFF2-40B4-BE49-F238E27FC236}">
                <a16:creationId xmlns:a16="http://schemas.microsoft.com/office/drawing/2014/main" id="{C687B3A9-9773-4A47-90EE-E7470A7B8BB7}"/>
              </a:ext>
            </a:extLst>
          </p:cNvPr>
          <p:cNvSpPr>
            <a:spLocks noGrp="1"/>
          </p:cNvSpPr>
          <p:nvPr>
            <p:ph type="title"/>
          </p:nvPr>
        </p:nvSpPr>
        <p:spPr>
          <a:xfrm>
            <a:off x="838200" y="365125"/>
            <a:ext cx="9793778" cy="1325563"/>
          </a:xfrm>
        </p:spPr>
        <p:txBody>
          <a:bodyPr/>
          <a:lstStyle/>
          <a:p>
            <a:r>
              <a:rPr lang="en-US" dirty="0"/>
              <a:t>Heterogeneous (Relational) Graph</a:t>
            </a:r>
          </a:p>
        </p:txBody>
      </p:sp>
    </p:spTree>
    <p:extLst>
      <p:ext uri="{BB962C8B-B14F-4D97-AF65-F5344CB8AC3E}">
        <p14:creationId xmlns:p14="http://schemas.microsoft.com/office/powerpoint/2010/main" val="28945623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758" y="1414847"/>
            <a:ext cx="11468100" cy="854169"/>
          </a:xfrm>
        </p:spPr>
        <p:txBody>
          <a:bodyPr>
            <a:normAutofit/>
          </a:bodyPr>
          <a:lstStyle/>
          <a:p>
            <a:r>
              <a:rPr lang="en-US" sz="4400"/>
              <a:t>Generative Pre-Training of Graph Neural Networks</a:t>
            </a:r>
            <a:endParaRPr lang="en-US" sz="4200" dirty="0"/>
          </a:p>
        </p:txBody>
      </p:sp>
      <p:sp>
        <p:nvSpPr>
          <p:cNvPr id="3" name="Title 1">
            <a:extLst>
              <a:ext uri="{FF2B5EF4-FFF2-40B4-BE49-F238E27FC236}">
                <a16:creationId xmlns:a16="http://schemas.microsoft.com/office/drawing/2014/main" id="{EDA36EF5-99DB-4946-8C8F-DB2D9853AC26}"/>
              </a:ext>
            </a:extLst>
          </p:cNvPr>
          <p:cNvSpPr txBox="1">
            <a:spLocks/>
          </p:cNvSpPr>
          <p:nvPr/>
        </p:nvSpPr>
        <p:spPr>
          <a:xfrm>
            <a:off x="427486" y="4897528"/>
            <a:ext cx="11468100" cy="16484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a:t>Ziniu Hu</a:t>
            </a:r>
            <a:r>
              <a:rPr lang="en-US" sz="2800" baseline="30000"/>
              <a:t>1</a:t>
            </a:r>
            <a:r>
              <a:rPr lang="en-US" sz="2800"/>
              <a:t>, Yuxiao Dong</a:t>
            </a:r>
            <a:r>
              <a:rPr lang="en-US" sz="2800" baseline="30000"/>
              <a:t>2</a:t>
            </a:r>
            <a:r>
              <a:rPr lang="en-US" sz="2800"/>
              <a:t>, Kuansan Wang</a:t>
            </a:r>
            <a:r>
              <a:rPr lang="en-US" sz="2800" baseline="30000"/>
              <a:t>2</a:t>
            </a:r>
            <a:r>
              <a:rPr lang="en-US" sz="2800"/>
              <a:t>, Kai-Wei Chang</a:t>
            </a:r>
            <a:r>
              <a:rPr lang="en-US" sz="2800" baseline="30000"/>
              <a:t>1</a:t>
            </a:r>
            <a:r>
              <a:rPr lang="en-US" sz="2800"/>
              <a:t>, Yizhou Sun</a:t>
            </a:r>
            <a:r>
              <a:rPr lang="en-US" sz="2800" baseline="30000"/>
              <a:t>1</a:t>
            </a:r>
          </a:p>
          <a:p>
            <a:endParaRPr lang="en-US" sz="2800" baseline="30000"/>
          </a:p>
          <a:p>
            <a:r>
              <a:rPr lang="en-US" sz="2800" baseline="30000"/>
              <a:t>1</a:t>
            </a:r>
            <a:r>
              <a:rPr lang="en-US" sz="2800"/>
              <a:t>University of California, Los Angeles</a:t>
            </a:r>
          </a:p>
          <a:p>
            <a:r>
              <a:rPr lang="en-US" sz="2800" baseline="30000"/>
              <a:t>2</a:t>
            </a:r>
            <a:r>
              <a:rPr lang="en-US" sz="2800"/>
              <a:t>Microsoft Research, Redmond</a:t>
            </a:r>
            <a:endParaRPr lang="en-US" sz="2800" dirty="0"/>
          </a:p>
        </p:txBody>
      </p:sp>
      <p:pic>
        <p:nvPicPr>
          <p:cNvPr id="5" name="Picture 8" descr="Brand Guidelines | Identity | Logos and Marks">
            <a:extLst>
              <a:ext uri="{FF2B5EF4-FFF2-40B4-BE49-F238E27FC236}">
                <a16:creationId xmlns:a16="http://schemas.microsoft.com/office/drawing/2014/main" id="{69EC4583-0553-4847-A673-0E82DF31D5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66" t="26399" r="18816" b="29310"/>
          <a:stretch/>
        </p:blipFill>
        <p:spPr bwMode="auto">
          <a:xfrm>
            <a:off x="2068946" y="3273969"/>
            <a:ext cx="2259724" cy="11064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Oracle Academy on | Microsoft, Microsoft windows, Logos">
            <a:extLst>
              <a:ext uri="{FF2B5EF4-FFF2-40B4-BE49-F238E27FC236}">
                <a16:creationId xmlns:a16="http://schemas.microsoft.com/office/drawing/2014/main" id="{DB729C45-E17E-4985-8F63-26A1E30060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41" t="24107" r="8190" b="24107"/>
          <a:stretch/>
        </p:blipFill>
        <p:spPr bwMode="auto">
          <a:xfrm>
            <a:off x="6653048" y="3397468"/>
            <a:ext cx="3994235" cy="926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1004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169B0E-C7C1-4A8E-93E6-8836CA8B2457}"/>
              </a:ext>
            </a:extLst>
          </p:cNvPr>
          <p:cNvSpPr>
            <a:spLocks noGrp="1"/>
          </p:cNvSpPr>
          <p:nvPr>
            <p:ph type="title"/>
          </p:nvPr>
        </p:nvSpPr>
        <p:spPr>
          <a:xfrm>
            <a:off x="557146" y="365125"/>
            <a:ext cx="11015330" cy="1325563"/>
          </a:xfrm>
        </p:spPr>
        <p:txBody>
          <a:bodyPr/>
          <a:lstStyle/>
          <a:p>
            <a:r>
              <a:rPr lang="en-US" dirty="0"/>
              <a:t>Learning from Unlabeled Data</a:t>
            </a:r>
          </a:p>
        </p:txBody>
      </p:sp>
      <p:pic>
        <p:nvPicPr>
          <p:cNvPr id="1026" name="Picture 2" descr="Sand Beach As A Background Stock Photo, Picture And Royalty Free ...">
            <a:extLst>
              <a:ext uri="{FF2B5EF4-FFF2-40B4-BE49-F238E27FC236}">
                <a16:creationId xmlns:a16="http://schemas.microsoft.com/office/drawing/2014/main" id="{DC49AE2F-4D0D-4210-9A05-F764020512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23" t="-22882" b="-1"/>
          <a:stretch/>
        </p:blipFill>
        <p:spPr bwMode="auto">
          <a:xfrm>
            <a:off x="6500192" y="1233312"/>
            <a:ext cx="4555459" cy="36637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3D0825-427E-457F-AB59-45D4F2C93C02}"/>
              </a:ext>
            </a:extLst>
          </p:cNvPr>
          <p:cNvSpPr txBox="1"/>
          <p:nvPr/>
        </p:nvSpPr>
        <p:spPr>
          <a:xfrm>
            <a:off x="6370983" y="5293368"/>
            <a:ext cx="5530441" cy="954107"/>
          </a:xfrm>
          <a:prstGeom prst="rect">
            <a:avLst/>
          </a:prstGeom>
          <a:noFill/>
        </p:spPr>
        <p:txBody>
          <a:bodyPr wrap="square" rtlCol="0">
            <a:spAutoFit/>
          </a:bodyPr>
          <a:lstStyle/>
          <a:p>
            <a:r>
              <a:rPr lang="en-US" sz="2800" b="1" dirty="0">
                <a:solidFill>
                  <a:schemeClr val="accent1"/>
                </a:solidFill>
              </a:rPr>
              <a:t>Unlabeled Data</a:t>
            </a:r>
          </a:p>
          <a:p>
            <a:r>
              <a:rPr lang="en-US" sz="2800" dirty="0"/>
              <a:t>Accessible, Abundant (1000 X more)</a:t>
            </a:r>
          </a:p>
        </p:txBody>
      </p:sp>
      <p:sp>
        <p:nvSpPr>
          <p:cNvPr id="8" name="TextBox 7">
            <a:extLst>
              <a:ext uri="{FF2B5EF4-FFF2-40B4-BE49-F238E27FC236}">
                <a16:creationId xmlns:a16="http://schemas.microsoft.com/office/drawing/2014/main" id="{4EEA55E8-B31B-48FC-A32D-663DCE70A598}"/>
              </a:ext>
            </a:extLst>
          </p:cNvPr>
          <p:cNvSpPr txBox="1"/>
          <p:nvPr/>
        </p:nvSpPr>
        <p:spPr>
          <a:xfrm>
            <a:off x="846150" y="5293368"/>
            <a:ext cx="4219612" cy="954107"/>
          </a:xfrm>
          <a:prstGeom prst="rect">
            <a:avLst/>
          </a:prstGeom>
          <a:noFill/>
        </p:spPr>
        <p:txBody>
          <a:bodyPr wrap="square" rtlCol="0">
            <a:spAutoFit/>
          </a:bodyPr>
          <a:lstStyle/>
          <a:p>
            <a:r>
              <a:rPr lang="en-US" altLang="zh-CN" sz="2800" b="1" dirty="0">
                <a:solidFill>
                  <a:schemeClr val="accent1"/>
                </a:solidFill>
              </a:rPr>
              <a:t>La</a:t>
            </a:r>
            <a:r>
              <a:rPr lang="en-US" sz="2800" b="1" dirty="0">
                <a:solidFill>
                  <a:schemeClr val="accent1"/>
                </a:solidFill>
              </a:rPr>
              <a:t>beled Data</a:t>
            </a:r>
          </a:p>
          <a:p>
            <a:r>
              <a:rPr lang="en-US" sz="2800" dirty="0"/>
              <a:t>Expensive,</a:t>
            </a:r>
            <a:r>
              <a:rPr lang="zh-CN" altLang="en-US" sz="2800" dirty="0"/>
              <a:t> </a:t>
            </a:r>
            <a:r>
              <a:rPr lang="en-US" sz="2800" dirty="0"/>
              <a:t>Scarce</a:t>
            </a:r>
          </a:p>
        </p:txBody>
      </p:sp>
      <p:pic>
        <p:nvPicPr>
          <p:cNvPr id="1030" name="Picture 6" descr="Gold Price Forecast – Testing Strong Resistance">
            <a:extLst>
              <a:ext uri="{FF2B5EF4-FFF2-40B4-BE49-F238E27FC236}">
                <a16:creationId xmlns:a16="http://schemas.microsoft.com/office/drawing/2014/main" id="{83BB7CB3-BB59-44F9-B693-E4859571B8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36" t="10119" r="8404" b="4119"/>
          <a:stretch/>
        </p:blipFill>
        <p:spPr bwMode="auto">
          <a:xfrm>
            <a:off x="846150" y="1960975"/>
            <a:ext cx="4352784" cy="293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852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169B0E-C7C1-4A8E-93E6-8836CA8B2457}"/>
              </a:ext>
            </a:extLst>
          </p:cNvPr>
          <p:cNvSpPr>
            <a:spLocks noGrp="1"/>
          </p:cNvSpPr>
          <p:nvPr>
            <p:ph type="title"/>
          </p:nvPr>
        </p:nvSpPr>
        <p:spPr>
          <a:xfrm>
            <a:off x="557146" y="365125"/>
            <a:ext cx="11015330" cy="1325563"/>
          </a:xfrm>
        </p:spPr>
        <p:txBody>
          <a:bodyPr/>
          <a:lstStyle/>
          <a:p>
            <a:r>
              <a:rPr lang="en-US" dirty="0"/>
              <a:t>Unsupervised Pre-Training</a:t>
            </a:r>
          </a:p>
        </p:txBody>
      </p:sp>
      <p:pic>
        <p:nvPicPr>
          <p:cNvPr id="7" name="Picture 6">
            <a:extLst>
              <a:ext uri="{FF2B5EF4-FFF2-40B4-BE49-F238E27FC236}">
                <a16:creationId xmlns:a16="http://schemas.microsoft.com/office/drawing/2014/main" id="{E39B9022-F877-4BBF-8DD1-4003B5B16DD9}"/>
              </a:ext>
            </a:extLst>
          </p:cNvPr>
          <p:cNvPicPr>
            <a:picLocks noChangeAspect="1"/>
          </p:cNvPicPr>
          <p:nvPr/>
        </p:nvPicPr>
        <p:blipFill rotWithShape="1">
          <a:blip r:embed="rId3"/>
          <a:srcRect l="9651" t="33480" r="20435"/>
          <a:stretch/>
        </p:blipFill>
        <p:spPr>
          <a:xfrm>
            <a:off x="2846175" y="3318014"/>
            <a:ext cx="6066690" cy="2990807"/>
          </a:xfrm>
          <a:prstGeom prst="rect">
            <a:avLst/>
          </a:prstGeom>
        </p:spPr>
      </p:pic>
      <p:pic>
        <p:nvPicPr>
          <p:cNvPr id="9" name="Picture 2" descr="Sand Beach As A Background Stock Photo, Picture And Royalty Free ...">
            <a:extLst>
              <a:ext uri="{FF2B5EF4-FFF2-40B4-BE49-F238E27FC236}">
                <a16:creationId xmlns:a16="http://schemas.microsoft.com/office/drawing/2014/main" id="{A176B5C9-0645-4749-9172-63AEC43FCB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823" t="-22882" b="-1"/>
          <a:stretch/>
        </p:blipFill>
        <p:spPr bwMode="auto">
          <a:xfrm>
            <a:off x="773715" y="2217918"/>
            <a:ext cx="2027030" cy="16302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Gold Price Forecast – Testing Strong Resistance">
            <a:extLst>
              <a:ext uri="{FF2B5EF4-FFF2-40B4-BE49-F238E27FC236}">
                <a16:creationId xmlns:a16="http://schemas.microsoft.com/office/drawing/2014/main" id="{1D7A44AC-8D7E-4F16-9E03-3BDD2374F7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836" t="10119" r="8404" b="4119"/>
          <a:stretch/>
        </p:blipFill>
        <p:spPr bwMode="auto">
          <a:xfrm>
            <a:off x="8788103" y="2456756"/>
            <a:ext cx="2176392" cy="14680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F94E0EC-128D-42C0-B705-07CB45686CE6}"/>
              </a:ext>
            </a:extLst>
          </p:cNvPr>
          <p:cNvSpPr txBox="1"/>
          <p:nvPr/>
        </p:nvSpPr>
        <p:spPr>
          <a:xfrm>
            <a:off x="3103817" y="2305234"/>
            <a:ext cx="2540405" cy="830997"/>
          </a:xfrm>
          <a:prstGeom prst="rect">
            <a:avLst/>
          </a:prstGeom>
          <a:noFill/>
        </p:spPr>
        <p:txBody>
          <a:bodyPr wrap="square" rtlCol="0">
            <a:spAutoFit/>
          </a:bodyPr>
          <a:lstStyle/>
          <a:p>
            <a:r>
              <a:rPr lang="en-US" sz="2400" b="1" dirty="0">
                <a:solidFill>
                  <a:schemeClr val="accent1"/>
                </a:solidFill>
              </a:rPr>
              <a:t>w/ Abundant</a:t>
            </a:r>
          </a:p>
          <a:p>
            <a:r>
              <a:rPr lang="en-US" sz="2400" b="1" dirty="0">
                <a:solidFill>
                  <a:schemeClr val="accent1"/>
                </a:solidFill>
              </a:rPr>
              <a:t>Unlabeled Data</a:t>
            </a:r>
            <a:endParaRPr lang="en-US" sz="2400" dirty="0">
              <a:solidFill>
                <a:schemeClr val="accent1"/>
              </a:solidFill>
            </a:endParaRPr>
          </a:p>
        </p:txBody>
      </p:sp>
      <p:sp>
        <p:nvSpPr>
          <p:cNvPr id="13" name="TextBox 12">
            <a:extLst>
              <a:ext uri="{FF2B5EF4-FFF2-40B4-BE49-F238E27FC236}">
                <a16:creationId xmlns:a16="http://schemas.microsoft.com/office/drawing/2014/main" id="{0B026CC6-2E34-4AAB-A340-FA0A2847F88F}"/>
              </a:ext>
            </a:extLst>
          </p:cNvPr>
          <p:cNvSpPr txBox="1"/>
          <p:nvPr/>
        </p:nvSpPr>
        <p:spPr>
          <a:xfrm>
            <a:off x="6473167" y="2308536"/>
            <a:ext cx="2201850" cy="830997"/>
          </a:xfrm>
          <a:prstGeom prst="rect">
            <a:avLst/>
          </a:prstGeom>
          <a:noFill/>
        </p:spPr>
        <p:txBody>
          <a:bodyPr wrap="square" rtlCol="0">
            <a:spAutoFit/>
          </a:bodyPr>
          <a:lstStyle/>
          <a:p>
            <a:r>
              <a:rPr lang="en-US" altLang="zh-CN" sz="2400" b="1" dirty="0">
                <a:solidFill>
                  <a:schemeClr val="accent1"/>
                </a:solidFill>
              </a:rPr>
              <a:t>w/ Few</a:t>
            </a:r>
          </a:p>
          <a:p>
            <a:r>
              <a:rPr lang="en-US" altLang="zh-CN" sz="2400" b="1" dirty="0">
                <a:solidFill>
                  <a:schemeClr val="accent1"/>
                </a:solidFill>
              </a:rPr>
              <a:t>La</a:t>
            </a:r>
            <a:r>
              <a:rPr lang="en-US" sz="2400" b="1" dirty="0">
                <a:solidFill>
                  <a:schemeClr val="accent1"/>
                </a:solidFill>
              </a:rPr>
              <a:t>beled Data</a:t>
            </a:r>
          </a:p>
        </p:txBody>
      </p:sp>
      <p:sp>
        <p:nvSpPr>
          <p:cNvPr id="2" name="Rectangle: Rounded Corners 1">
            <a:extLst>
              <a:ext uri="{FF2B5EF4-FFF2-40B4-BE49-F238E27FC236}">
                <a16:creationId xmlns:a16="http://schemas.microsoft.com/office/drawing/2014/main" id="{3E8D4EFE-C3A2-4E56-B667-B2F436A07499}"/>
              </a:ext>
            </a:extLst>
          </p:cNvPr>
          <p:cNvSpPr/>
          <p:nvPr/>
        </p:nvSpPr>
        <p:spPr>
          <a:xfrm>
            <a:off x="557146" y="1949116"/>
            <a:ext cx="4945296" cy="2374231"/>
          </a:xfrm>
          <a:prstGeom prst="round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EAF82261-ABAB-4AB5-B639-002945E950B2}"/>
              </a:ext>
            </a:extLst>
          </p:cNvPr>
          <p:cNvSpPr/>
          <p:nvPr/>
        </p:nvSpPr>
        <p:spPr>
          <a:xfrm>
            <a:off x="6305253" y="1949116"/>
            <a:ext cx="4896641" cy="2374231"/>
          </a:xfrm>
          <a:prstGeom prst="round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0689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rotWithShape="1">
          <a:blip r:embed="rId3"/>
          <a:srcRect l="11858"/>
          <a:stretch/>
        </p:blipFill>
        <p:spPr>
          <a:xfrm>
            <a:off x="332654" y="3175858"/>
            <a:ext cx="7070250" cy="2285508"/>
          </a:xfrm>
          <a:prstGeom prst="rect">
            <a:avLst/>
          </a:prstGeom>
        </p:spPr>
      </p:pic>
      <p:sp>
        <p:nvSpPr>
          <p:cNvPr id="34" name="TextBox 33"/>
          <p:cNvSpPr txBox="1"/>
          <p:nvPr/>
        </p:nvSpPr>
        <p:spPr>
          <a:xfrm>
            <a:off x="743262" y="1490852"/>
            <a:ext cx="9982404" cy="769441"/>
          </a:xfrm>
          <a:prstGeom prst="rect">
            <a:avLst/>
          </a:prstGeom>
          <a:noFill/>
        </p:spPr>
        <p:txBody>
          <a:bodyPr wrap="square" rtlCol="0">
            <a:spAutoFit/>
          </a:bodyPr>
          <a:lstStyle/>
          <a:p>
            <a:pPr marL="342900" indent="-342900">
              <a:buFont typeface="Arial" panose="020B0604020202020204" pitchFamily="34" charset="0"/>
              <a:buChar char="•"/>
            </a:pPr>
            <a:r>
              <a:rPr lang="en-US" sz="2200" dirty="0"/>
              <a:t>Recent progress of pre-training in NLP and CV shows that we can train </a:t>
            </a:r>
            <a:r>
              <a:rPr lang="en-US" sz="2200" b="1" dirty="0">
                <a:solidFill>
                  <a:schemeClr val="accent1"/>
                </a:solidFill>
              </a:rPr>
              <a:t>very deep models </a:t>
            </a:r>
            <a:r>
              <a:rPr lang="en-US" sz="2200" dirty="0"/>
              <a:t>(Transformer, </a:t>
            </a:r>
            <a:r>
              <a:rPr lang="en-US" sz="2200" dirty="0" err="1"/>
              <a:t>ResNet</a:t>
            </a:r>
            <a:r>
              <a:rPr lang="en-US" sz="2200" dirty="0"/>
              <a:t>) with </a:t>
            </a:r>
            <a:r>
              <a:rPr lang="en-US" sz="2200" b="1" dirty="0">
                <a:solidFill>
                  <a:schemeClr val="accent1"/>
                </a:solidFill>
              </a:rPr>
              <a:t>unlabeled data </a:t>
            </a:r>
            <a:r>
              <a:rPr lang="en-US" sz="2200" dirty="0"/>
              <a:t>to learn generic knowledge.</a:t>
            </a:r>
          </a:p>
        </p:txBody>
      </p:sp>
      <p:sp>
        <p:nvSpPr>
          <p:cNvPr id="4" name="Title 1">
            <a:extLst>
              <a:ext uri="{FF2B5EF4-FFF2-40B4-BE49-F238E27FC236}">
                <a16:creationId xmlns:a16="http://schemas.microsoft.com/office/drawing/2014/main" id="{84169B0E-C7C1-4A8E-93E6-8836CA8B2457}"/>
              </a:ext>
            </a:extLst>
          </p:cNvPr>
          <p:cNvSpPr>
            <a:spLocks noGrp="1"/>
          </p:cNvSpPr>
          <p:nvPr>
            <p:ph type="title"/>
          </p:nvPr>
        </p:nvSpPr>
        <p:spPr>
          <a:xfrm>
            <a:off x="557146" y="365125"/>
            <a:ext cx="11342246" cy="1325563"/>
          </a:xfrm>
        </p:spPr>
        <p:txBody>
          <a:bodyPr/>
          <a:lstStyle/>
          <a:p>
            <a:r>
              <a:rPr lang="en-US" dirty="0"/>
              <a:t>Unsupervised Pre-Training in NLP and CV</a:t>
            </a:r>
          </a:p>
        </p:txBody>
      </p:sp>
      <p:sp>
        <p:nvSpPr>
          <p:cNvPr id="10" name="TextBox 9">
            <a:extLst>
              <a:ext uri="{FF2B5EF4-FFF2-40B4-BE49-F238E27FC236}">
                <a16:creationId xmlns:a16="http://schemas.microsoft.com/office/drawing/2014/main" id="{69DAA54E-144D-43B1-A21C-DC09E5B76CE5}"/>
              </a:ext>
            </a:extLst>
          </p:cNvPr>
          <p:cNvSpPr txBox="1"/>
          <p:nvPr/>
        </p:nvSpPr>
        <p:spPr>
          <a:xfrm>
            <a:off x="342161" y="5969598"/>
            <a:ext cx="7645391" cy="553998"/>
          </a:xfrm>
          <a:prstGeom prst="rect">
            <a:avLst/>
          </a:prstGeom>
          <a:noFill/>
        </p:spPr>
        <p:txBody>
          <a:bodyPr wrap="square" rtlCol="0">
            <a:spAutoFit/>
          </a:bodyPr>
          <a:lstStyle/>
          <a:p>
            <a:pPr marL="342900" indent="-342900">
              <a:buAutoNum type="arabicPeriod"/>
            </a:pPr>
            <a:r>
              <a:rPr lang="en-US" sz="1500" dirty="0" err="1"/>
              <a:t>Yinhan</a:t>
            </a:r>
            <a:r>
              <a:rPr lang="en-US" sz="1500" dirty="0"/>
              <a:t> Liu et al.  </a:t>
            </a:r>
            <a:r>
              <a:rPr lang="en-US" sz="1500" dirty="0" err="1"/>
              <a:t>RoBERTa</a:t>
            </a:r>
            <a:r>
              <a:rPr lang="en-US" sz="1500" dirty="0"/>
              <a:t>: A Robustly Optimized BERT Pretraining Approach </a:t>
            </a:r>
          </a:p>
          <a:p>
            <a:pPr marL="342900" indent="-342900">
              <a:buAutoNum type="arabicPeriod"/>
            </a:pPr>
            <a:r>
              <a:rPr lang="en-US" sz="1500" dirty="0"/>
              <a:t>Ting Chen et al.  A Simple Framework for Contrastive Learning of Visual Representations</a:t>
            </a:r>
          </a:p>
        </p:txBody>
      </p:sp>
      <p:pic>
        <p:nvPicPr>
          <p:cNvPr id="11" name="Picture 10">
            <a:extLst>
              <a:ext uri="{FF2B5EF4-FFF2-40B4-BE49-F238E27FC236}">
                <a16:creationId xmlns:a16="http://schemas.microsoft.com/office/drawing/2014/main" id="{F4988F61-0BAF-48E5-871F-6B0FE3A5F686}"/>
              </a:ext>
            </a:extLst>
          </p:cNvPr>
          <p:cNvPicPr>
            <a:picLocks noChangeAspect="1"/>
          </p:cNvPicPr>
          <p:nvPr/>
        </p:nvPicPr>
        <p:blipFill>
          <a:blip r:embed="rId4"/>
          <a:stretch>
            <a:fillRect/>
          </a:stretch>
        </p:blipFill>
        <p:spPr>
          <a:xfrm>
            <a:off x="7806319" y="2520001"/>
            <a:ext cx="3959687" cy="4051665"/>
          </a:xfrm>
          <a:prstGeom prst="rect">
            <a:avLst/>
          </a:prstGeom>
        </p:spPr>
      </p:pic>
    </p:spTree>
    <p:extLst>
      <p:ext uri="{BB962C8B-B14F-4D97-AF65-F5344CB8AC3E}">
        <p14:creationId xmlns:p14="http://schemas.microsoft.com/office/powerpoint/2010/main" val="10728110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743262" y="1490852"/>
            <a:ext cx="9982404" cy="1785104"/>
          </a:xfrm>
          <a:prstGeom prst="rect">
            <a:avLst/>
          </a:prstGeom>
          <a:noFill/>
        </p:spPr>
        <p:txBody>
          <a:bodyPr wrap="square" rtlCol="0">
            <a:spAutoFit/>
          </a:bodyPr>
          <a:lstStyle/>
          <a:p>
            <a:pPr marL="342900" indent="-342900">
              <a:buFont typeface="Arial" panose="020B0604020202020204" pitchFamily="34" charset="0"/>
              <a:buChar char="•"/>
            </a:pPr>
            <a:r>
              <a:rPr lang="en-US" sz="2200" dirty="0"/>
              <a:t>Recent progress of pre-training in NLP and CV shows that we can train </a:t>
            </a:r>
            <a:r>
              <a:rPr lang="en-US" sz="2200" b="1" dirty="0">
                <a:solidFill>
                  <a:schemeClr val="accent1"/>
                </a:solidFill>
              </a:rPr>
              <a:t>very deep models </a:t>
            </a:r>
            <a:r>
              <a:rPr lang="en-US" sz="2200" dirty="0"/>
              <a:t>(Transformer, </a:t>
            </a:r>
            <a:r>
              <a:rPr lang="en-US" sz="2200" dirty="0" err="1"/>
              <a:t>ResNet</a:t>
            </a:r>
            <a:r>
              <a:rPr lang="en-US" sz="2200" dirty="0"/>
              <a:t>) with </a:t>
            </a:r>
            <a:r>
              <a:rPr lang="en-US" sz="2200" b="1" dirty="0">
                <a:solidFill>
                  <a:schemeClr val="accent1"/>
                </a:solidFill>
              </a:rPr>
              <a:t>unlabeled data </a:t>
            </a:r>
            <a:r>
              <a:rPr lang="en-US" sz="2200" dirty="0"/>
              <a:t>to learn generic knowledge.</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The deep pre-trained model can be applied and benefit various downstream tasks </a:t>
            </a:r>
            <a:r>
              <a:rPr lang="en-US" sz="2200" b="1" dirty="0">
                <a:solidFill>
                  <a:schemeClr val="accent1"/>
                </a:solidFill>
              </a:rPr>
              <a:t>with few labeled data</a:t>
            </a:r>
            <a:r>
              <a:rPr lang="en-US" sz="2200" dirty="0"/>
              <a:t>.</a:t>
            </a:r>
          </a:p>
        </p:txBody>
      </p:sp>
      <p:pic>
        <p:nvPicPr>
          <p:cNvPr id="3" name="Picture 2">
            <a:extLst>
              <a:ext uri="{FF2B5EF4-FFF2-40B4-BE49-F238E27FC236}">
                <a16:creationId xmlns:a16="http://schemas.microsoft.com/office/drawing/2014/main" id="{1A6C24C5-1CC1-4DE5-8023-56B09FFACCC9}"/>
              </a:ext>
            </a:extLst>
          </p:cNvPr>
          <p:cNvPicPr>
            <a:picLocks noChangeAspect="1"/>
          </p:cNvPicPr>
          <p:nvPr/>
        </p:nvPicPr>
        <p:blipFill rotWithShape="1">
          <a:blip r:embed="rId3"/>
          <a:srcRect t="17064" r="12163" b="43114"/>
          <a:stretch/>
        </p:blipFill>
        <p:spPr>
          <a:xfrm>
            <a:off x="259145" y="4054755"/>
            <a:ext cx="5989255" cy="1991194"/>
          </a:xfrm>
          <a:prstGeom prst="rect">
            <a:avLst/>
          </a:prstGeom>
        </p:spPr>
      </p:pic>
      <p:grpSp>
        <p:nvGrpSpPr>
          <p:cNvPr id="11" name="Group 10">
            <a:extLst>
              <a:ext uri="{FF2B5EF4-FFF2-40B4-BE49-F238E27FC236}">
                <a16:creationId xmlns:a16="http://schemas.microsoft.com/office/drawing/2014/main" id="{BBA54A85-6011-47EB-9F6F-CF6E71218D02}"/>
              </a:ext>
            </a:extLst>
          </p:cNvPr>
          <p:cNvGrpSpPr/>
          <p:nvPr/>
        </p:nvGrpSpPr>
        <p:grpSpPr>
          <a:xfrm>
            <a:off x="6441440" y="4070594"/>
            <a:ext cx="5542215" cy="1975355"/>
            <a:chOff x="7128984" y="3221439"/>
            <a:chExt cx="5113816" cy="1822665"/>
          </a:xfrm>
        </p:grpSpPr>
        <p:pic>
          <p:nvPicPr>
            <p:cNvPr id="7" name="Picture 6">
              <a:extLst>
                <a:ext uri="{FF2B5EF4-FFF2-40B4-BE49-F238E27FC236}">
                  <a16:creationId xmlns:a16="http://schemas.microsoft.com/office/drawing/2014/main" id="{85443698-ABCD-45C5-A251-7B6BCF43FFD3}"/>
                </a:ext>
              </a:extLst>
            </p:cNvPr>
            <p:cNvPicPr>
              <a:picLocks noChangeAspect="1"/>
            </p:cNvPicPr>
            <p:nvPr/>
          </p:nvPicPr>
          <p:blipFill rotWithShape="1">
            <a:blip r:embed="rId4"/>
            <a:srcRect r="18527"/>
            <a:stretch/>
          </p:blipFill>
          <p:spPr>
            <a:xfrm>
              <a:off x="7179784" y="3221439"/>
              <a:ext cx="5063016" cy="921437"/>
            </a:xfrm>
            <a:prstGeom prst="rect">
              <a:avLst/>
            </a:prstGeom>
          </p:spPr>
        </p:pic>
        <p:pic>
          <p:nvPicPr>
            <p:cNvPr id="9" name="Picture 8">
              <a:extLst>
                <a:ext uri="{FF2B5EF4-FFF2-40B4-BE49-F238E27FC236}">
                  <a16:creationId xmlns:a16="http://schemas.microsoft.com/office/drawing/2014/main" id="{E706B17D-98B8-43D3-8142-282F0BA13833}"/>
                </a:ext>
              </a:extLst>
            </p:cNvPr>
            <p:cNvPicPr>
              <a:picLocks noChangeAspect="1"/>
            </p:cNvPicPr>
            <p:nvPr/>
          </p:nvPicPr>
          <p:blipFill>
            <a:blip r:embed="rId5"/>
            <a:stretch>
              <a:fillRect/>
            </a:stretch>
          </p:blipFill>
          <p:spPr>
            <a:xfrm>
              <a:off x="7128984" y="4247795"/>
              <a:ext cx="5063016" cy="796309"/>
            </a:xfrm>
            <a:prstGeom prst="rect">
              <a:avLst/>
            </a:prstGeom>
          </p:spPr>
        </p:pic>
      </p:grpSp>
      <p:sp>
        <p:nvSpPr>
          <p:cNvPr id="16" name="TextBox 15">
            <a:extLst>
              <a:ext uri="{FF2B5EF4-FFF2-40B4-BE49-F238E27FC236}">
                <a16:creationId xmlns:a16="http://schemas.microsoft.com/office/drawing/2014/main" id="{92F4BFFD-F07D-42F5-874D-1CEF20ED3BCC}"/>
              </a:ext>
            </a:extLst>
          </p:cNvPr>
          <p:cNvSpPr txBox="1"/>
          <p:nvPr/>
        </p:nvSpPr>
        <p:spPr>
          <a:xfrm>
            <a:off x="1691541" y="3542893"/>
            <a:ext cx="3124462" cy="400110"/>
          </a:xfrm>
          <a:prstGeom prst="rect">
            <a:avLst/>
          </a:prstGeom>
          <a:noFill/>
        </p:spPr>
        <p:txBody>
          <a:bodyPr wrap="square" rtlCol="0">
            <a:spAutoFit/>
          </a:bodyPr>
          <a:lstStyle/>
          <a:p>
            <a:r>
              <a:rPr lang="en-US" sz="2000" dirty="0"/>
              <a:t>Leaderboard of </a:t>
            </a:r>
            <a:r>
              <a:rPr lang="en-US" sz="2000" b="1" dirty="0" err="1"/>
              <a:t>Squard</a:t>
            </a:r>
            <a:r>
              <a:rPr lang="en-US" sz="2000" b="1" dirty="0"/>
              <a:t> 2.0</a:t>
            </a:r>
          </a:p>
        </p:txBody>
      </p:sp>
      <p:sp>
        <p:nvSpPr>
          <p:cNvPr id="17" name="TextBox 16">
            <a:extLst>
              <a:ext uri="{FF2B5EF4-FFF2-40B4-BE49-F238E27FC236}">
                <a16:creationId xmlns:a16="http://schemas.microsoft.com/office/drawing/2014/main" id="{EA7F2BA3-F246-4984-ACCE-A5DFF9440515}"/>
              </a:ext>
            </a:extLst>
          </p:cNvPr>
          <p:cNvSpPr txBox="1"/>
          <p:nvPr/>
        </p:nvSpPr>
        <p:spPr>
          <a:xfrm>
            <a:off x="7568286" y="3542893"/>
            <a:ext cx="3343578" cy="400110"/>
          </a:xfrm>
          <a:prstGeom prst="rect">
            <a:avLst/>
          </a:prstGeom>
          <a:noFill/>
        </p:spPr>
        <p:txBody>
          <a:bodyPr wrap="square" rtlCol="0">
            <a:spAutoFit/>
          </a:bodyPr>
          <a:lstStyle/>
          <a:p>
            <a:r>
              <a:rPr lang="en-US" altLang="zh-CN" sz="2000" dirty="0" err="1"/>
              <a:t>SimCLR</a:t>
            </a:r>
            <a:r>
              <a:rPr lang="en-US" altLang="zh-CN" sz="2000" dirty="0"/>
              <a:t> r</a:t>
            </a:r>
            <a:r>
              <a:rPr lang="en-US" sz="2000" dirty="0"/>
              <a:t>esults on </a:t>
            </a:r>
            <a:r>
              <a:rPr lang="en-US" sz="2000" b="1" dirty="0"/>
              <a:t>ImageNet</a:t>
            </a:r>
          </a:p>
        </p:txBody>
      </p:sp>
      <p:sp>
        <p:nvSpPr>
          <p:cNvPr id="21" name="Title 1">
            <a:extLst>
              <a:ext uri="{FF2B5EF4-FFF2-40B4-BE49-F238E27FC236}">
                <a16:creationId xmlns:a16="http://schemas.microsoft.com/office/drawing/2014/main" id="{8442937B-9C39-40F5-BBA0-9708DCDDE249}"/>
              </a:ext>
            </a:extLst>
          </p:cNvPr>
          <p:cNvSpPr>
            <a:spLocks noGrp="1"/>
          </p:cNvSpPr>
          <p:nvPr>
            <p:ph type="title"/>
          </p:nvPr>
        </p:nvSpPr>
        <p:spPr>
          <a:xfrm>
            <a:off x="557146" y="365125"/>
            <a:ext cx="11342246" cy="1325563"/>
          </a:xfrm>
        </p:spPr>
        <p:txBody>
          <a:bodyPr/>
          <a:lstStyle/>
          <a:p>
            <a:r>
              <a:rPr lang="en-US" dirty="0"/>
              <a:t>Unsupervised Pre-Training in NLP and CV</a:t>
            </a:r>
          </a:p>
        </p:txBody>
      </p:sp>
    </p:spTree>
    <p:extLst>
      <p:ext uri="{BB962C8B-B14F-4D97-AF65-F5344CB8AC3E}">
        <p14:creationId xmlns:p14="http://schemas.microsoft.com/office/powerpoint/2010/main" val="10000855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20C78DB-B8E6-41E6-B3B4-D26A8ECA5D90}"/>
              </a:ext>
            </a:extLst>
          </p:cNvPr>
          <p:cNvSpPr txBox="1"/>
          <p:nvPr/>
        </p:nvSpPr>
        <p:spPr>
          <a:xfrm>
            <a:off x="1141913" y="1482192"/>
            <a:ext cx="10144125" cy="1538883"/>
          </a:xfrm>
          <a:prstGeom prst="rect">
            <a:avLst/>
          </a:prstGeom>
          <a:noFill/>
        </p:spPr>
        <p:txBody>
          <a:bodyPr wrap="square" rtlCol="0">
            <a:spAutoFit/>
          </a:bodyPr>
          <a:lstStyle/>
          <a:p>
            <a:pPr marL="342900" indent="-342900">
              <a:buFont typeface="Arial" panose="020B0604020202020204" pitchFamily="34" charset="0"/>
              <a:buChar char="•"/>
            </a:pPr>
            <a:r>
              <a:rPr lang="en-US" sz="2800" dirty="0"/>
              <a:t>GPT-GNN: Generative Pretraining of Graph Neural Networks:</a:t>
            </a:r>
          </a:p>
          <a:p>
            <a:pPr marL="800100" lvl="1" indent="-342900">
              <a:buFont typeface="Arial" panose="020B0604020202020204" pitchFamily="34" charset="0"/>
              <a:buChar char="•"/>
            </a:pPr>
            <a:r>
              <a:rPr lang="en-US" sz="2200" dirty="0"/>
              <a:t>Pre-train from</a:t>
            </a:r>
            <a:r>
              <a:rPr lang="en-US" sz="2200" b="1" dirty="0">
                <a:solidFill>
                  <a:schemeClr val="accent1"/>
                </a:solidFill>
              </a:rPr>
              <a:t> large-scale attributed graphs</a:t>
            </a:r>
          </a:p>
          <a:p>
            <a:pPr marL="800100" lvl="1" indent="-342900">
              <a:buFont typeface="Arial" panose="020B0604020202020204" pitchFamily="34" charset="0"/>
              <a:buChar char="•"/>
            </a:pPr>
            <a:r>
              <a:rPr lang="en-US" sz="2200" dirty="0"/>
              <a:t>Fine-tune for unseen tasks on the </a:t>
            </a:r>
            <a:r>
              <a:rPr lang="en-US" sz="2200" b="1" dirty="0">
                <a:solidFill>
                  <a:schemeClr val="accent1"/>
                </a:solidFill>
              </a:rPr>
              <a:t>graphs of the similar domain</a:t>
            </a:r>
            <a:r>
              <a:rPr lang="en-US" sz="2200" dirty="0"/>
              <a:t>.</a:t>
            </a:r>
          </a:p>
          <a:p>
            <a:pPr marL="800100" lvl="1" indent="-342900">
              <a:buFont typeface="Arial" panose="020B0604020202020204" pitchFamily="34" charset="0"/>
              <a:buChar char="•"/>
            </a:pPr>
            <a:r>
              <a:rPr lang="en-US" sz="2200" dirty="0"/>
              <a:t>Pre-training task: reconstruct both the </a:t>
            </a:r>
            <a:r>
              <a:rPr lang="en-US" sz="2200" b="1" dirty="0">
                <a:solidFill>
                  <a:schemeClr val="accent1"/>
                </a:solidFill>
              </a:rPr>
              <a:t>structure and attributes </a:t>
            </a:r>
            <a:r>
              <a:rPr lang="en-US" sz="2200" dirty="0"/>
              <a:t>of the graphs.</a:t>
            </a:r>
          </a:p>
        </p:txBody>
      </p:sp>
      <p:sp>
        <p:nvSpPr>
          <p:cNvPr id="7" name="Title 1">
            <a:extLst>
              <a:ext uri="{FF2B5EF4-FFF2-40B4-BE49-F238E27FC236}">
                <a16:creationId xmlns:a16="http://schemas.microsoft.com/office/drawing/2014/main" id="{84169B0E-C7C1-4A8E-93E6-8836CA8B2457}"/>
              </a:ext>
            </a:extLst>
          </p:cNvPr>
          <p:cNvSpPr>
            <a:spLocks noGrp="1"/>
          </p:cNvSpPr>
          <p:nvPr>
            <p:ph type="title"/>
          </p:nvPr>
        </p:nvSpPr>
        <p:spPr>
          <a:xfrm>
            <a:off x="2135702" y="122945"/>
            <a:ext cx="8156548" cy="1118227"/>
          </a:xfrm>
        </p:spPr>
        <p:txBody>
          <a:bodyPr/>
          <a:lstStyle/>
          <a:p>
            <a:r>
              <a:rPr lang="en-US" dirty="0"/>
              <a:t>Can we pre-train GNN on graphs?</a:t>
            </a:r>
          </a:p>
        </p:txBody>
      </p:sp>
      <p:pic>
        <p:nvPicPr>
          <p:cNvPr id="2" name="Picture 1">
            <a:extLst>
              <a:ext uri="{FF2B5EF4-FFF2-40B4-BE49-F238E27FC236}">
                <a16:creationId xmlns:a16="http://schemas.microsoft.com/office/drawing/2014/main" id="{1F90BC00-8C10-4424-8DCC-5ACC675776BA}"/>
              </a:ext>
            </a:extLst>
          </p:cNvPr>
          <p:cNvPicPr>
            <a:picLocks noChangeAspect="1"/>
          </p:cNvPicPr>
          <p:nvPr/>
        </p:nvPicPr>
        <p:blipFill>
          <a:blip r:embed="rId3"/>
          <a:stretch>
            <a:fillRect/>
          </a:stretch>
        </p:blipFill>
        <p:spPr>
          <a:xfrm>
            <a:off x="2486297" y="3262095"/>
            <a:ext cx="6813776" cy="3135847"/>
          </a:xfrm>
          <a:prstGeom prst="rect">
            <a:avLst/>
          </a:prstGeom>
        </p:spPr>
      </p:pic>
    </p:spTree>
    <p:extLst>
      <p:ext uri="{BB962C8B-B14F-4D97-AF65-F5344CB8AC3E}">
        <p14:creationId xmlns:p14="http://schemas.microsoft.com/office/powerpoint/2010/main" val="4609015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20C78DB-B8E6-41E6-B3B4-D26A8ECA5D90}"/>
              </a:ext>
            </a:extLst>
          </p:cNvPr>
          <p:cNvSpPr txBox="1"/>
          <p:nvPr/>
        </p:nvSpPr>
        <p:spPr>
          <a:xfrm>
            <a:off x="1246260" y="1627280"/>
            <a:ext cx="10308926" cy="3816429"/>
          </a:xfrm>
          <a:prstGeom prst="rect">
            <a:avLst/>
          </a:prstGeom>
          <a:noFill/>
        </p:spPr>
        <p:txBody>
          <a:bodyPr wrap="square" rtlCol="0">
            <a:spAutoFit/>
          </a:bodyPr>
          <a:lstStyle/>
          <a:p>
            <a:pPr marL="342900" indent="-342900">
              <a:buFont typeface="Arial" panose="020B0604020202020204" pitchFamily="34" charset="0"/>
              <a:buChar char="•"/>
            </a:pPr>
            <a:r>
              <a:rPr lang="en-US" sz="2200" dirty="0"/>
              <a:t>Model the </a:t>
            </a:r>
            <a:r>
              <a:rPr lang="en-US" sz="2200" b="1" dirty="0">
                <a:solidFill>
                  <a:schemeClr val="accent1"/>
                </a:solidFill>
              </a:rPr>
              <a:t>graph distribution              </a:t>
            </a:r>
            <a:r>
              <a:rPr lang="en-US" sz="2200" dirty="0"/>
              <a:t>by learning to reconstruct the attributed graph.</a:t>
            </a:r>
          </a:p>
          <a:p>
            <a:pPr marL="800100" lvl="1" indent="-342900">
              <a:buFont typeface="Arial" panose="020B0604020202020204" pitchFamily="34" charset="0"/>
              <a:buChar char="•"/>
            </a:pPr>
            <a:endParaRPr lang="en-US" sz="2200" dirty="0"/>
          </a:p>
          <a:p>
            <a:pPr marL="800100" lvl="1" indent="-342900">
              <a:buFont typeface="Arial" panose="020B0604020202020204" pitchFamily="34" charset="0"/>
              <a:buChar char="•"/>
            </a:pPr>
            <a:endParaRPr lang="en-US" sz="2200" dirty="0"/>
          </a:p>
          <a:p>
            <a:pPr marL="800100" lvl="1" indent="-342900">
              <a:buFont typeface="Arial" panose="020B0604020202020204" pitchFamily="34" charset="0"/>
              <a:buChar char="•"/>
            </a:pPr>
            <a:endParaRPr lang="en-US" sz="2200" dirty="0"/>
          </a:p>
          <a:p>
            <a:pPr marL="800100" lvl="1" indent="-342900">
              <a:buFont typeface="Arial" panose="020B0604020202020204" pitchFamily="34" charset="0"/>
              <a:buChar char="•"/>
            </a:pPr>
            <a:endParaRPr lang="en-US" sz="2200" dirty="0"/>
          </a:p>
          <a:p>
            <a:pPr marL="800100" lvl="1" indent="-342900">
              <a:buFont typeface="Arial" panose="020B0604020202020204" pitchFamily="34" charset="0"/>
              <a:buChar char="•"/>
            </a:pPr>
            <a:endParaRPr lang="en-US" sz="2200" dirty="0"/>
          </a:p>
          <a:p>
            <a:pPr marL="800100" lvl="1" indent="-342900">
              <a:buFont typeface="Arial" panose="020B0604020202020204" pitchFamily="34" charset="0"/>
              <a:buChar char="•"/>
            </a:pPr>
            <a:endParaRPr lang="en-US" sz="2200" dirty="0"/>
          </a:p>
          <a:p>
            <a:pPr marL="800100" lvl="1" indent="-342900">
              <a:buFont typeface="Arial" panose="020B0604020202020204" pitchFamily="34" charset="0"/>
              <a:buChar char="•"/>
            </a:pPr>
            <a:endParaRPr lang="en-US" sz="2200" dirty="0"/>
          </a:p>
          <a:p>
            <a:pPr marL="800100" lvl="1" indent="-342900">
              <a:buFont typeface="Arial" panose="020B0604020202020204" pitchFamily="34" charset="0"/>
              <a:buChar char="•"/>
            </a:pPr>
            <a:endParaRPr lang="en-US" sz="2200" dirty="0"/>
          </a:p>
          <a:p>
            <a:pPr marL="800100" lvl="1" indent="-342900">
              <a:buFont typeface="Arial" panose="020B0604020202020204" pitchFamily="34" charset="0"/>
              <a:buChar char="•"/>
            </a:pPr>
            <a:endParaRPr lang="en-US" sz="2200" dirty="0"/>
          </a:p>
          <a:p>
            <a:endParaRPr lang="en-US" sz="2200" dirty="0"/>
          </a:p>
        </p:txBody>
      </p:sp>
      <p:sp>
        <p:nvSpPr>
          <p:cNvPr id="7" name="Title 1">
            <a:extLst>
              <a:ext uri="{FF2B5EF4-FFF2-40B4-BE49-F238E27FC236}">
                <a16:creationId xmlns:a16="http://schemas.microsoft.com/office/drawing/2014/main" id="{84169B0E-C7C1-4A8E-93E6-8836CA8B2457}"/>
              </a:ext>
            </a:extLst>
          </p:cNvPr>
          <p:cNvSpPr>
            <a:spLocks noGrp="1"/>
          </p:cNvSpPr>
          <p:nvPr>
            <p:ph type="title"/>
          </p:nvPr>
        </p:nvSpPr>
        <p:spPr>
          <a:xfrm>
            <a:off x="2135702" y="24091"/>
            <a:ext cx="8156548" cy="1118227"/>
          </a:xfrm>
        </p:spPr>
        <p:txBody>
          <a:bodyPr/>
          <a:lstStyle/>
          <a:p>
            <a:r>
              <a:rPr lang="en-US" dirty="0"/>
              <a:t>Pre-Training GNN via Generation</a:t>
            </a:r>
          </a:p>
        </p:txBody>
      </p:sp>
      <p:pic>
        <p:nvPicPr>
          <p:cNvPr id="5" name="Picture 2" descr="The largest components in Apple's inventor network over a 6-year period">
            <a:extLst>
              <a:ext uri="{FF2B5EF4-FFF2-40B4-BE49-F238E27FC236}">
                <a16:creationId xmlns:a16="http://schemas.microsoft.com/office/drawing/2014/main" id="{3F7E7E68-CBA9-440C-B283-C82CAA4240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007" b="3231"/>
          <a:stretch/>
        </p:blipFill>
        <p:spPr bwMode="auto">
          <a:xfrm>
            <a:off x="2135852" y="2327823"/>
            <a:ext cx="7920296" cy="37452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EB7F91F-914A-4B9B-976A-C281BAE9CB75}"/>
              </a:ext>
            </a:extLst>
          </p:cNvPr>
          <p:cNvSpPr txBox="1"/>
          <p:nvPr/>
        </p:nvSpPr>
        <p:spPr>
          <a:xfrm>
            <a:off x="4118825" y="6328725"/>
            <a:ext cx="3954350" cy="369332"/>
          </a:xfrm>
          <a:prstGeom prst="rect">
            <a:avLst/>
          </a:prstGeom>
          <a:noFill/>
        </p:spPr>
        <p:txBody>
          <a:bodyPr wrap="square" rtlCol="0">
            <a:spAutoFit/>
          </a:bodyPr>
          <a:lstStyle/>
          <a:p>
            <a:r>
              <a:rPr lang="en-US" dirty="0"/>
              <a:t>Apple’s Internal Innovation Network</a:t>
            </a:r>
          </a:p>
        </p:txBody>
      </p:sp>
      <p:pic>
        <p:nvPicPr>
          <p:cNvPr id="9" name="Picture 8">
            <a:extLst>
              <a:ext uri="{FF2B5EF4-FFF2-40B4-BE49-F238E27FC236}">
                <a16:creationId xmlns:a16="http://schemas.microsoft.com/office/drawing/2014/main" id="{36A608AD-22FB-4156-97A1-3D34F2E970D9}"/>
              </a:ext>
            </a:extLst>
          </p:cNvPr>
          <p:cNvPicPr>
            <a:picLocks noChangeAspect="1"/>
          </p:cNvPicPr>
          <p:nvPr/>
        </p:nvPicPr>
        <p:blipFill>
          <a:blip r:embed="rId4"/>
          <a:stretch>
            <a:fillRect/>
          </a:stretch>
        </p:blipFill>
        <p:spPr>
          <a:xfrm>
            <a:off x="5062545" y="1649296"/>
            <a:ext cx="800377" cy="386252"/>
          </a:xfrm>
          <a:prstGeom prst="rect">
            <a:avLst/>
          </a:prstGeom>
        </p:spPr>
      </p:pic>
    </p:spTree>
    <p:extLst>
      <p:ext uri="{BB962C8B-B14F-4D97-AF65-F5344CB8AC3E}">
        <p14:creationId xmlns:p14="http://schemas.microsoft.com/office/powerpoint/2010/main" val="12794346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20C78DB-B8E6-41E6-B3B4-D26A8ECA5D90}"/>
              </a:ext>
            </a:extLst>
          </p:cNvPr>
          <p:cNvSpPr txBox="1"/>
          <p:nvPr/>
        </p:nvSpPr>
        <p:spPr>
          <a:xfrm>
            <a:off x="1246260" y="1627280"/>
            <a:ext cx="10308926" cy="4401205"/>
          </a:xfrm>
          <a:prstGeom prst="rect">
            <a:avLst/>
          </a:prstGeom>
          <a:noFill/>
        </p:spPr>
        <p:txBody>
          <a:bodyPr wrap="square" rtlCol="0">
            <a:spAutoFit/>
          </a:bodyPr>
          <a:lstStyle/>
          <a:p>
            <a:pPr marL="342900" indent="-342900">
              <a:buFont typeface="Arial" panose="020B0604020202020204" pitchFamily="34" charset="0"/>
              <a:buChar char="•"/>
            </a:pPr>
            <a:r>
              <a:rPr lang="en-US" sz="2000" dirty="0"/>
              <a:t>Model the graph distribution              by learning to reconstruct the attributed graph.</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lvl="1"/>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endParaRPr lang="en-US" sz="2000" dirty="0"/>
          </a:p>
        </p:txBody>
      </p:sp>
      <p:sp>
        <p:nvSpPr>
          <p:cNvPr id="7" name="Title 1">
            <a:extLst>
              <a:ext uri="{FF2B5EF4-FFF2-40B4-BE49-F238E27FC236}">
                <a16:creationId xmlns:a16="http://schemas.microsoft.com/office/drawing/2014/main" id="{84169B0E-C7C1-4A8E-93E6-8836CA8B2457}"/>
              </a:ext>
            </a:extLst>
          </p:cNvPr>
          <p:cNvSpPr>
            <a:spLocks noGrp="1"/>
          </p:cNvSpPr>
          <p:nvPr>
            <p:ph type="title"/>
          </p:nvPr>
        </p:nvSpPr>
        <p:spPr>
          <a:xfrm>
            <a:off x="2135702" y="122945"/>
            <a:ext cx="8156548" cy="1118227"/>
          </a:xfrm>
        </p:spPr>
        <p:txBody>
          <a:bodyPr/>
          <a:lstStyle/>
          <a:p>
            <a:r>
              <a:rPr lang="en-US" dirty="0"/>
              <a:t>Pre-Training GNN via Generation</a:t>
            </a:r>
          </a:p>
        </p:txBody>
      </p:sp>
      <p:pic>
        <p:nvPicPr>
          <p:cNvPr id="9" name="Picture 8">
            <a:extLst>
              <a:ext uri="{FF2B5EF4-FFF2-40B4-BE49-F238E27FC236}">
                <a16:creationId xmlns:a16="http://schemas.microsoft.com/office/drawing/2014/main" id="{36A608AD-22FB-4156-97A1-3D34F2E970D9}"/>
              </a:ext>
            </a:extLst>
          </p:cNvPr>
          <p:cNvPicPr>
            <a:picLocks noChangeAspect="1"/>
          </p:cNvPicPr>
          <p:nvPr/>
        </p:nvPicPr>
        <p:blipFill>
          <a:blip r:embed="rId3"/>
          <a:stretch>
            <a:fillRect/>
          </a:stretch>
        </p:blipFill>
        <p:spPr>
          <a:xfrm>
            <a:off x="4732702" y="1673684"/>
            <a:ext cx="652462" cy="314870"/>
          </a:xfrm>
          <a:prstGeom prst="rect">
            <a:avLst/>
          </a:prstGeom>
        </p:spPr>
      </p:pic>
      <p:pic>
        <p:nvPicPr>
          <p:cNvPr id="12" name="Picture 11">
            <a:extLst>
              <a:ext uri="{FF2B5EF4-FFF2-40B4-BE49-F238E27FC236}">
                <a16:creationId xmlns:a16="http://schemas.microsoft.com/office/drawing/2014/main" id="{FCF6923F-F8D8-40B5-8CB7-AA3F98755C91}"/>
              </a:ext>
            </a:extLst>
          </p:cNvPr>
          <p:cNvPicPr>
            <a:picLocks noChangeAspect="1"/>
          </p:cNvPicPr>
          <p:nvPr/>
        </p:nvPicPr>
        <p:blipFill rotWithShape="1">
          <a:blip r:embed="rId4"/>
          <a:srcRect b="72292"/>
          <a:stretch/>
        </p:blipFill>
        <p:spPr>
          <a:xfrm>
            <a:off x="2546851" y="2110740"/>
            <a:ext cx="7334250" cy="878840"/>
          </a:xfrm>
          <a:prstGeom prst="rect">
            <a:avLst/>
          </a:prstGeom>
        </p:spPr>
      </p:pic>
    </p:spTree>
    <p:extLst>
      <p:ext uri="{BB962C8B-B14F-4D97-AF65-F5344CB8AC3E}">
        <p14:creationId xmlns:p14="http://schemas.microsoft.com/office/powerpoint/2010/main" val="24065913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20C78DB-B8E6-41E6-B3B4-D26A8ECA5D90}"/>
              </a:ext>
            </a:extLst>
          </p:cNvPr>
          <p:cNvSpPr txBox="1"/>
          <p:nvPr/>
        </p:nvSpPr>
        <p:spPr>
          <a:xfrm>
            <a:off x="1246260" y="1627280"/>
            <a:ext cx="10308926" cy="5632311"/>
          </a:xfrm>
          <a:prstGeom prst="rect">
            <a:avLst/>
          </a:prstGeom>
          <a:noFill/>
        </p:spPr>
        <p:txBody>
          <a:bodyPr wrap="square" rtlCol="0">
            <a:spAutoFit/>
          </a:bodyPr>
          <a:lstStyle/>
          <a:p>
            <a:pPr marL="342900" indent="-342900">
              <a:buFont typeface="Arial" panose="020B0604020202020204" pitchFamily="34" charset="0"/>
              <a:buChar char="•"/>
            </a:pPr>
            <a:r>
              <a:rPr lang="en-US" sz="2000" dirty="0"/>
              <a:t>Model the graph distribution              by learning to reconstruct the attributed graph.</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We factorize the conditional generative probability of each node into two terms:</a:t>
            </a:r>
          </a:p>
          <a:p>
            <a:pPr marL="800100" lvl="1" indent="-342900">
              <a:buFont typeface="Arial" panose="020B0604020202020204" pitchFamily="34" charset="0"/>
              <a:buChar char="•"/>
            </a:pPr>
            <a:r>
              <a:rPr lang="en-US" sz="2000" b="1" dirty="0">
                <a:solidFill>
                  <a:schemeClr val="accent1"/>
                </a:solidFill>
              </a:rPr>
              <a:t>Attribute (</a:t>
            </a:r>
            <a:r>
              <a:rPr lang="en-US" sz="2000" b="1" i="1" dirty="0">
                <a:solidFill>
                  <a:schemeClr val="accent1"/>
                </a:solidFill>
              </a:rPr>
              <a:t>X</a:t>
            </a:r>
            <a:r>
              <a:rPr lang="en-US" sz="2000" b="1" i="1" baseline="-25000" dirty="0">
                <a:solidFill>
                  <a:schemeClr val="accent1"/>
                </a:solidFill>
              </a:rPr>
              <a:t>i</a:t>
            </a:r>
            <a:r>
              <a:rPr lang="en-US" sz="2000" b="1" dirty="0">
                <a:solidFill>
                  <a:schemeClr val="accent1"/>
                </a:solidFill>
              </a:rPr>
              <a:t>)</a:t>
            </a:r>
            <a:r>
              <a:rPr lang="en-US" sz="2000" dirty="0"/>
              <a:t> Generation</a:t>
            </a:r>
          </a:p>
          <a:p>
            <a:pPr marL="800100" lvl="1" indent="-342900">
              <a:buFont typeface="Arial" panose="020B0604020202020204" pitchFamily="34" charset="0"/>
              <a:buChar char="•"/>
            </a:pPr>
            <a:r>
              <a:rPr lang="en-US" sz="2000" b="1" dirty="0">
                <a:solidFill>
                  <a:schemeClr val="accent1"/>
                </a:solidFill>
              </a:rPr>
              <a:t>Edge (</a:t>
            </a:r>
            <a:r>
              <a:rPr lang="en-US" sz="2000" b="1" i="1" dirty="0" err="1">
                <a:solidFill>
                  <a:schemeClr val="accent1"/>
                </a:solidFill>
              </a:rPr>
              <a:t>E</a:t>
            </a:r>
            <a:r>
              <a:rPr lang="en-US" sz="2000" b="1" i="1" baseline="-25000" dirty="0" err="1">
                <a:solidFill>
                  <a:schemeClr val="accent1"/>
                </a:solidFill>
              </a:rPr>
              <a:t>i</a:t>
            </a:r>
            <a:r>
              <a:rPr lang="en-US" sz="2000" b="1" dirty="0">
                <a:solidFill>
                  <a:schemeClr val="accent1"/>
                </a:solidFill>
              </a:rPr>
              <a:t>)</a:t>
            </a:r>
            <a:r>
              <a:rPr lang="en-US" sz="2000" dirty="0"/>
              <a:t> Generation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endParaRPr lang="en-US" sz="2000" dirty="0"/>
          </a:p>
        </p:txBody>
      </p:sp>
      <p:sp>
        <p:nvSpPr>
          <p:cNvPr id="7" name="Title 1">
            <a:extLst>
              <a:ext uri="{FF2B5EF4-FFF2-40B4-BE49-F238E27FC236}">
                <a16:creationId xmlns:a16="http://schemas.microsoft.com/office/drawing/2014/main" id="{84169B0E-C7C1-4A8E-93E6-8836CA8B2457}"/>
              </a:ext>
            </a:extLst>
          </p:cNvPr>
          <p:cNvSpPr>
            <a:spLocks noGrp="1"/>
          </p:cNvSpPr>
          <p:nvPr>
            <p:ph type="title"/>
          </p:nvPr>
        </p:nvSpPr>
        <p:spPr>
          <a:xfrm>
            <a:off x="2135702" y="122945"/>
            <a:ext cx="8156548" cy="1118227"/>
          </a:xfrm>
        </p:spPr>
        <p:txBody>
          <a:bodyPr/>
          <a:lstStyle/>
          <a:p>
            <a:r>
              <a:rPr lang="en-US" dirty="0"/>
              <a:t>Pre-Training GNN via Generation</a:t>
            </a:r>
          </a:p>
        </p:txBody>
      </p:sp>
      <p:pic>
        <p:nvPicPr>
          <p:cNvPr id="9" name="Picture 8">
            <a:extLst>
              <a:ext uri="{FF2B5EF4-FFF2-40B4-BE49-F238E27FC236}">
                <a16:creationId xmlns:a16="http://schemas.microsoft.com/office/drawing/2014/main" id="{36A608AD-22FB-4156-97A1-3D34F2E970D9}"/>
              </a:ext>
            </a:extLst>
          </p:cNvPr>
          <p:cNvPicPr>
            <a:picLocks noChangeAspect="1"/>
          </p:cNvPicPr>
          <p:nvPr/>
        </p:nvPicPr>
        <p:blipFill>
          <a:blip r:embed="rId3"/>
          <a:stretch>
            <a:fillRect/>
          </a:stretch>
        </p:blipFill>
        <p:spPr>
          <a:xfrm>
            <a:off x="4732702" y="1673684"/>
            <a:ext cx="652462" cy="314870"/>
          </a:xfrm>
          <a:prstGeom prst="rect">
            <a:avLst/>
          </a:prstGeom>
        </p:spPr>
      </p:pic>
      <p:pic>
        <p:nvPicPr>
          <p:cNvPr id="3" name="Picture 2">
            <a:extLst>
              <a:ext uri="{FF2B5EF4-FFF2-40B4-BE49-F238E27FC236}">
                <a16:creationId xmlns:a16="http://schemas.microsoft.com/office/drawing/2014/main" id="{8ED132F9-D2BF-48F2-8483-781EFEB5D175}"/>
              </a:ext>
            </a:extLst>
          </p:cNvPr>
          <p:cNvPicPr>
            <a:picLocks noChangeAspect="1"/>
          </p:cNvPicPr>
          <p:nvPr/>
        </p:nvPicPr>
        <p:blipFill rotWithShape="1">
          <a:blip r:embed="rId4"/>
          <a:srcRect t="27708"/>
          <a:stretch/>
        </p:blipFill>
        <p:spPr>
          <a:xfrm>
            <a:off x="2261235" y="4307840"/>
            <a:ext cx="7334250" cy="2292985"/>
          </a:xfrm>
          <a:prstGeom prst="rect">
            <a:avLst/>
          </a:prstGeom>
        </p:spPr>
      </p:pic>
      <p:pic>
        <p:nvPicPr>
          <p:cNvPr id="12" name="Picture 11">
            <a:extLst>
              <a:ext uri="{FF2B5EF4-FFF2-40B4-BE49-F238E27FC236}">
                <a16:creationId xmlns:a16="http://schemas.microsoft.com/office/drawing/2014/main" id="{FCF6923F-F8D8-40B5-8CB7-AA3F98755C91}"/>
              </a:ext>
            </a:extLst>
          </p:cNvPr>
          <p:cNvPicPr>
            <a:picLocks noChangeAspect="1"/>
          </p:cNvPicPr>
          <p:nvPr/>
        </p:nvPicPr>
        <p:blipFill rotWithShape="1">
          <a:blip r:embed="rId4"/>
          <a:srcRect b="72292"/>
          <a:stretch/>
        </p:blipFill>
        <p:spPr>
          <a:xfrm>
            <a:off x="2546851" y="2110740"/>
            <a:ext cx="7334250" cy="878840"/>
          </a:xfrm>
          <a:prstGeom prst="rect">
            <a:avLst/>
          </a:prstGeom>
        </p:spPr>
      </p:pic>
      <p:sp>
        <p:nvSpPr>
          <p:cNvPr id="13" name="TextBox 12">
            <a:extLst>
              <a:ext uri="{FF2B5EF4-FFF2-40B4-BE49-F238E27FC236}">
                <a16:creationId xmlns:a16="http://schemas.microsoft.com/office/drawing/2014/main" id="{5341E908-974C-4B01-936A-51FD2B1DE9BC}"/>
              </a:ext>
            </a:extLst>
          </p:cNvPr>
          <p:cNvSpPr txBox="1"/>
          <p:nvPr/>
        </p:nvSpPr>
        <p:spPr>
          <a:xfrm>
            <a:off x="5928360" y="6099211"/>
            <a:ext cx="5017380" cy="400110"/>
          </a:xfrm>
          <a:prstGeom prst="rect">
            <a:avLst/>
          </a:prstGeom>
          <a:noFill/>
        </p:spPr>
        <p:txBody>
          <a:bodyPr wrap="square" rtlCol="0">
            <a:spAutoFit/>
          </a:bodyPr>
          <a:lstStyle/>
          <a:p>
            <a:r>
              <a:rPr lang="en-US" sz="2000" dirty="0"/>
              <a:t>Lose the</a:t>
            </a:r>
            <a:r>
              <a:rPr lang="en-US" sz="2000" b="1" dirty="0">
                <a:solidFill>
                  <a:schemeClr val="accent1"/>
                </a:solidFill>
              </a:rPr>
              <a:t> dependency </a:t>
            </a:r>
            <a:r>
              <a:rPr lang="en-US" sz="2000" dirty="0"/>
              <a:t>between </a:t>
            </a:r>
            <a:r>
              <a:rPr lang="en-US" sz="2000" b="1" i="1" dirty="0">
                <a:solidFill>
                  <a:schemeClr val="accent1"/>
                </a:solidFill>
              </a:rPr>
              <a:t>X</a:t>
            </a:r>
            <a:r>
              <a:rPr lang="en-US" sz="2000" b="1" i="1" baseline="-25000" dirty="0">
                <a:solidFill>
                  <a:schemeClr val="accent1"/>
                </a:solidFill>
              </a:rPr>
              <a:t>i</a:t>
            </a:r>
            <a:r>
              <a:rPr lang="en-US" sz="2000" dirty="0"/>
              <a:t> and </a:t>
            </a:r>
            <a:r>
              <a:rPr lang="en-US" sz="2000" b="1" i="1" dirty="0" err="1">
                <a:solidFill>
                  <a:schemeClr val="accent1"/>
                </a:solidFill>
              </a:rPr>
              <a:t>E</a:t>
            </a:r>
            <a:r>
              <a:rPr lang="en-US" sz="2000" b="1" i="1" baseline="-25000" dirty="0" err="1">
                <a:solidFill>
                  <a:schemeClr val="accent1"/>
                </a:solidFill>
              </a:rPr>
              <a:t>i</a:t>
            </a:r>
            <a:endParaRPr lang="en-US" sz="2000" b="1" i="1" dirty="0">
              <a:solidFill>
                <a:schemeClr val="accent1"/>
              </a:solidFill>
            </a:endParaRPr>
          </a:p>
        </p:txBody>
      </p:sp>
    </p:spTree>
    <p:extLst>
      <p:ext uri="{BB962C8B-B14F-4D97-AF65-F5344CB8AC3E}">
        <p14:creationId xmlns:p14="http://schemas.microsoft.com/office/powerpoint/2010/main" val="3045350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169B0E-C7C1-4A8E-93E6-8836CA8B2457}"/>
              </a:ext>
            </a:extLst>
          </p:cNvPr>
          <p:cNvSpPr>
            <a:spLocks noGrp="1"/>
          </p:cNvSpPr>
          <p:nvPr>
            <p:ph type="title"/>
          </p:nvPr>
        </p:nvSpPr>
        <p:spPr>
          <a:xfrm>
            <a:off x="1654629" y="122945"/>
            <a:ext cx="8828315" cy="1118227"/>
          </a:xfrm>
        </p:spPr>
        <p:txBody>
          <a:bodyPr>
            <a:normAutofit fontScale="90000"/>
          </a:bodyPr>
          <a:lstStyle/>
          <a:p>
            <a:r>
              <a:rPr lang="en-US" dirty="0"/>
              <a:t>Factorizing Attributed Graph Generation</a:t>
            </a:r>
          </a:p>
        </p:txBody>
      </p:sp>
      <p:sp>
        <p:nvSpPr>
          <p:cNvPr id="9" name="TextBox 8">
            <a:extLst>
              <a:ext uri="{FF2B5EF4-FFF2-40B4-BE49-F238E27FC236}">
                <a16:creationId xmlns:a16="http://schemas.microsoft.com/office/drawing/2014/main" id="{15F553DC-1365-4901-9D70-77DF582F7776}"/>
              </a:ext>
            </a:extLst>
          </p:cNvPr>
          <p:cNvSpPr txBox="1"/>
          <p:nvPr/>
        </p:nvSpPr>
        <p:spPr>
          <a:xfrm>
            <a:off x="1278917" y="1170081"/>
            <a:ext cx="9421739" cy="1261884"/>
          </a:xfrm>
          <a:prstGeom prst="rect">
            <a:avLst/>
          </a:prstGeom>
          <a:noFill/>
        </p:spPr>
        <p:txBody>
          <a:bodyPr wrap="square" rtlCol="0">
            <a:spAutoFit/>
          </a:bodyPr>
          <a:lstStyle/>
          <a:p>
            <a:pPr marL="342900" indent="-342900">
              <a:buFont typeface="Arial" panose="020B0604020202020204" pitchFamily="34" charset="0"/>
              <a:buChar char="•"/>
            </a:pPr>
            <a:r>
              <a:rPr lang="en-US" sz="2000" dirty="0"/>
              <a:t>To maintain the </a:t>
            </a:r>
            <a:r>
              <a:rPr lang="en-US" sz="2000" b="1" dirty="0">
                <a:solidFill>
                  <a:schemeClr val="accent1"/>
                </a:solidFill>
              </a:rPr>
              <a:t>dependency between attribute and structure</a:t>
            </a:r>
            <a:r>
              <a:rPr lang="en-US" sz="2000" dirty="0"/>
              <a:t>, we incorporate </a:t>
            </a:r>
            <a:r>
              <a:rPr lang="en-US" sz="2000" b="1" dirty="0">
                <a:solidFill>
                  <a:schemeClr val="accent1"/>
                </a:solidFill>
              </a:rPr>
              <a:t>observed edges</a:t>
            </a:r>
            <a:r>
              <a:rPr lang="en-US" sz="2000" dirty="0"/>
              <a:t>, and decompose the generation into two coupled steps:</a:t>
            </a:r>
          </a:p>
          <a:p>
            <a:pPr marL="800100" lvl="1" indent="-342900">
              <a:buFont typeface="Arial" panose="020B0604020202020204" pitchFamily="34" charset="0"/>
              <a:buChar char="•"/>
            </a:pPr>
            <a:r>
              <a:rPr lang="en-US" dirty="0"/>
              <a:t>Given observed edges, generate node attributes;</a:t>
            </a:r>
          </a:p>
          <a:p>
            <a:pPr marL="800100" lvl="1" indent="-342900">
              <a:buFont typeface="Arial" panose="020B0604020202020204" pitchFamily="34" charset="0"/>
              <a:buChar char="•"/>
            </a:pPr>
            <a:r>
              <a:rPr lang="en-US" dirty="0"/>
              <a:t>Given observed edges and generated attributes, generate masked edges.</a:t>
            </a:r>
          </a:p>
        </p:txBody>
      </p:sp>
    </p:spTree>
    <p:extLst>
      <p:ext uri="{BB962C8B-B14F-4D97-AF65-F5344CB8AC3E}">
        <p14:creationId xmlns:p14="http://schemas.microsoft.com/office/powerpoint/2010/main" val="1335132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1E69C-02AE-4D2D-B079-7ABD5270FBCB}"/>
              </a:ext>
            </a:extLst>
          </p:cNvPr>
          <p:cNvSpPr>
            <a:spLocks noGrp="1"/>
          </p:cNvSpPr>
          <p:nvPr>
            <p:ph type="title"/>
          </p:nvPr>
        </p:nvSpPr>
        <p:spPr/>
        <p:txBody>
          <a:bodyPr/>
          <a:lstStyle/>
          <a:p>
            <a:r>
              <a:rPr lang="en-US" dirty="0"/>
              <a:t>Example: Microsoft Office Graph</a:t>
            </a:r>
          </a:p>
        </p:txBody>
      </p:sp>
      <p:sp>
        <p:nvSpPr>
          <p:cNvPr id="26" name="TextBox 25">
            <a:extLst>
              <a:ext uri="{FF2B5EF4-FFF2-40B4-BE49-F238E27FC236}">
                <a16:creationId xmlns:a16="http://schemas.microsoft.com/office/drawing/2014/main" id="{0F076B01-3A3C-4538-8979-B3BDB74C97E4}"/>
              </a:ext>
            </a:extLst>
          </p:cNvPr>
          <p:cNvSpPr txBox="1"/>
          <p:nvPr/>
        </p:nvSpPr>
        <p:spPr>
          <a:xfrm>
            <a:off x="1024813" y="1930561"/>
            <a:ext cx="10299032" cy="830997"/>
          </a:xfrm>
          <a:prstGeom prst="rect">
            <a:avLst/>
          </a:prstGeom>
          <a:noFill/>
        </p:spPr>
        <p:txBody>
          <a:bodyPr wrap="square" rtlCol="0">
            <a:spAutoFit/>
          </a:bodyPr>
          <a:lstStyle/>
          <a:p>
            <a:pPr marL="342900" indent="-342900">
              <a:buFont typeface="Arial" panose="020B0604020202020204" pitchFamily="34" charset="0"/>
              <a:buChar char="•"/>
            </a:pPr>
            <a:r>
              <a:rPr lang="en-US" sz="2400" b="1" dirty="0"/>
              <a:t>Node Types</a:t>
            </a:r>
            <a:r>
              <a:rPr lang="en-US" sz="2400" dirty="0"/>
              <a:t>: Emails, Files, Tasks, Notes, Messages, ……</a:t>
            </a:r>
          </a:p>
          <a:p>
            <a:pPr marL="342900" indent="-342900">
              <a:buFont typeface="Arial" panose="020B0604020202020204" pitchFamily="34" charset="0"/>
              <a:buChar char="•"/>
            </a:pPr>
            <a:r>
              <a:rPr lang="en-US" sz="2400" b="1" dirty="0"/>
              <a:t>Relation Types</a:t>
            </a:r>
            <a:r>
              <a:rPr lang="en-US" sz="2400" dirty="0"/>
              <a:t>: share, working, created, modified, </a:t>
            </a:r>
            <a:r>
              <a:rPr lang="en-US" sz="2400" dirty="0" err="1"/>
              <a:t>memberOf</a:t>
            </a:r>
            <a:r>
              <a:rPr lang="en-US" sz="2400" dirty="0"/>
              <a:t>, schedule, ……</a:t>
            </a:r>
          </a:p>
        </p:txBody>
      </p:sp>
      <p:pic>
        <p:nvPicPr>
          <p:cNvPr id="27" name="Picture 26" descr="A picture containing surface, parked&#10;&#10;Description automatically generated">
            <a:extLst>
              <a:ext uri="{FF2B5EF4-FFF2-40B4-BE49-F238E27FC236}">
                <a16:creationId xmlns:a16="http://schemas.microsoft.com/office/drawing/2014/main" id="{82AF5170-7768-4E1A-836D-1F8E515A6F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8800" y="3001431"/>
            <a:ext cx="7677150" cy="3842560"/>
          </a:xfrm>
          <a:prstGeom prst="rect">
            <a:avLst/>
          </a:prstGeom>
        </p:spPr>
      </p:pic>
    </p:spTree>
    <p:extLst>
      <p:ext uri="{BB962C8B-B14F-4D97-AF65-F5344CB8AC3E}">
        <p14:creationId xmlns:p14="http://schemas.microsoft.com/office/powerpoint/2010/main" val="12094499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169B0E-C7C1-4A8E-93E6-8836CA8B2457}"/>
              </a:ext>
            </a:extLst>
          </p:cNvPr>
          <p:cNvSpPr>
            <a:spLocks noGrp="1"/>
          </p:cNvSpPr>
          <p:nvPr>
            <p:ph type="title"/>
          </p:nvPr>
        </p:nvSpPr>
        <p:spPr>
          <a:xfrm>
            <a:off x="1654629" y="122945"/>
            <a:ext cx="8828315" cy="1118227"/>
          </a:xfrm>
        </p:spPr>
        <p:txBody>
          <a:bodyPr>
            <a:normAutofit fontScale="90000"/>
          </a:bodyPr>
          <a:lstStyle/>
          <a:p>
            <a:r>
              <a:rPr lang="en-US" dirty="0"/>
              <a:t>Factorizing Attributed Graph Generation</a:t>
            </a:r>
          </a:p>
        </p:txBody>
      </p:sp>
      <p:sp>
        <p:nvSpPr>
          <p:cNvPr id="9" name="TextBox 8">
            <a:extLst>
              <a:ext uri="{FF2B5EF4-FFF2-40B4-BE49-F238E27FC236}">
                <a16:creationId xmlns:a16="http://schemas.microsoft.com/office/drawing/2014/main" id="{15F553DC-1365-4901-9D70-77DF582F7776}"/>
              </a:ext>
            </a:extLst>
          </p:cNvPr>
          <p:cNvSpPr txBox="1"/>
          <p:nvPr/>
        </p:nvSpPr>
        <p:spPr>
          <a:xfrm>
            <a:off x="1278917" y="1170081"/>
            <a:ext cx="9421739" cy="1261884"/>
          </a:xfrm>
          <a:prstGeom prst="rect">
            <a:avLst/>
          </a:prstGeom>
          <a:noFill/>
        </p:spPr>
        <p:txBody>
          <a:bodyPr wrap="square" rtlCol="0">
            <a:spAutoFit/>
          </a:bodyPr>
          <a:lstStyle/>
          <a:p>
            <a:pPr marL="342900" indent="-342900">
              <a:buFont typeface="Arial" panose="020B0604020202020204" pitchFamily="34" charset="0"/>
              <a:buChar char="•"/>
            </a:pPr>
            <a:r>
              <a:rPr lang="en-US" sz="2000" dirty="0"/>
              <a:t>To maintain the </a:t>
            </a:r>
            <a:r>
              <a:rPr lang="en-US" sz="2000" b="1" dirty="0">
                <a:solidFill>
                  <a:schemeClr val="accent1"/>
                </a:solidFill>
              </a:rPr>
              <a:t>dependency between attribute and structure</a:t>
            </a:r>
            <a:r>
              <a:rPr lang="en-US" sz="2000" dirty="0"/>
              <a:t>, we incorporate </a:t>
            </a:r>
            <a:r>
              <a:rPr lang="en-US" sz="2000" b="1" dirty="0">
                <a:solidFill>
                  <a:schemeClr val="accent1"/>
                </a:solidFill>
              </a:rPr>
              <a:t>observed edges</a:t>
            </a:r>
            <a:r>
              <a:rPr lang="en-US" sz="2000" dirty="0"/>
              <a:t>, and decompose the generation into two coupled steps:</a:t>
            </a:r>
          </a:p>
          <a:p>
            <a:pPr marL="800100" lvl="1" indent="-342900">
              <a:buFont typeface="Arial" panose="020B0604020202020204" pitchFamily="34" charset="0"/>
              <a:buChar char="•"/>
            </a:pPr>
            <a:r>
              <a:rPr lang="en-US" dirty="0"/>
              <a:t>Given observed edges, generate node attributes;</a:t>
            </a:r>
          </a:p>
          <a:p>
            <a:pPr marL="800100" lvl="1" indent="-342900">
              <a:buFont typeface="Arial" panose="020B0604020202020204" pitchFamily="34" charset="0"/>
              <a:buChar char="•"/>
            </a:pPr>
            <a:r>
              <a:rPr lang="en-US" dirty="0"/>
              <a:t>Given observed edges and generated attributes, generate masked edges.</a:t>
            </a:r>
          </a:p>
        </p:txBody>
      </p:sp>
      <p:sp>
        <p:nvSpPr>
          <p:cNvPr id="19" name="Oval 18">
            <a:extLst>
              <a:ext uri="{FF2B5EF4-FFF2-40B4-BE49-F238E27FC236}">
                <a16:creationId xmlns:a16="http://schemas.microsoft.com/office/drawing/2014/main" id="{2DCAAE79-609B-4FF7-A295-D104AAA4886F}"/>
              </a:ext>
            </a:extLst>
          </p:cNvPr>
          <p:cNvSpPr/>
          <p:nvPr/>
        </p:nvSpPr>
        <p:spPr>
          <a:xfrm>
            <a:off x="4384847" y="3195662"/>
            <a:ext cx="2962794"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FCFAA3FF-1692-482C-9EDD-FBFBACEA1B1D}"/>
              </a:ext>
            </a:extLst>
          </p:cNvPr>
          <p:cNvGrpSpPr/>
          <p:nvPr/>
        </p:nvGrpSpPr>
        <p:grpSpPr>
          <a:xfrm>
            <a:off x="2590903" y="3142538"/>
            <a:ext cx="1752560" cy="582186"/>
            <a:chOff x="1837306" y="5196717"/>
            <a:chExt cx="1943632" cy="582186"/>
          </a:xfrm>
        </p:grpSpPr>
        <p:sp>
          <p:nvSpPr>
            <p:cNvPr id="21" name="Oval 20">
              <a:extLst>
                <a:ext uri="{FF2B5EF4-FFF2-40B4-BE49-F238E27FC236}">
                  <a16:creationId xmlns:a16="http://schemas.microsoft.com/office/drawing/2014/main" id="{461BC551-76A7-4FB7-99EB-F4DE3A2112FE}"/>
                </a:ext>
              </a:extLst>
            </p:cNvPr>
            <p:cNvSpPr/>
            <p:nvPr/>
          </p:nvSpPr>
          <p:spPr>
            <a:xfrm>
              <a:off x="1876739" y="5196717"/>
              <a:ext cx="1145604" cy="582186"/>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2" name="TextBox 21">
              <a:extLst>
                <a:ext uri="{FF2B5EF4-FFF2-40B4-BE49-F238E27FC236}">
                  <a16:creationId xmlns:a16="http://schemas.microsoft.com/office/drawing/2014/main" id="{0D9C97CC-3FCB-495C-A35C-84ABA56B70D0}"/>
                </a:ext>
              </a:extLst>
            </p:cNvPr>
            <p:cNvSpPr txBox="1"/>
            <p:nvPr/>
          </p:nvSpPr>
          <p:spPr>
            <a:xfrm>
              <a:off x="1837306" y="5303144"/>
              <a:ext cx="1943632" cy="369332"/>
            </a:xfrm>
            <a:prstGeom prst="rect">
              <a:avLst/>
            </a:prstGeom>
            <a:noFill/>
          </p:spPr>
          <p:txBody>
            <a:bodyPr wrap="square" rtlCol="0">
              <a:spAutoFit/>
            </a:bodyPr>
            <a:lstStyle/>
            <a:p>
              <a:r>
                <a:rPr lang="en-US" dirty="0"/>
                <a:t>Author 1</a:t>
              </a:r>
            </a:p>
          </p:txBody>
        </p:sp>
      </p:grpSp>
      <p:grpSp>
        <p:nvGrpSpPr>
          <p:cNvPr id="23" name="Group 22">
            <a:extLst>
              <a:ext uri="{FF2B5EF4-FFF2-40B4-BE49-F238E27FC236}">
                <a16:creationId xmlns:a16="http://schemas.microsoft.com/office/drawing/2014/main" id="{B31646BE-E875-4BCC-A3A6-3BD458ADFBA3}"/>
              </a:ext>
            </a:extLst>
          </p:cNvPr>
          <p:cNvGrpSpPr/>
          <p:nvPr/>
        </p:nvGrpSpPr>
        <p:grpSpPr>
          <a:xfrm>
            <a:off x="8127998" y="3153506"/>
            <a:ext cx="664666" cy="582186"/>
            <a:chOff x="1876739" y="5196717"/>
            <a:chExt cx="768641" cy="582186"/>
          </a:xfrm>
        </p:grpSpPr>
        <p:sp>
          <p:nvSpPr>
            <p:cNvPr id="24" name="Oval 23">
              <a:extLst>
                <a:ext uri="{FF2B5EF4-FFF2-40B4-BE49-F238E27FC236}">
                  <a16:creationId xmlns:a16="http://schemas.microsoft.com/office/drawing/2014/main" id="{A08575FD-43E6-440E-B08D-606CE6434E43}"/>
                </a:ext>
              </a:extLst>
            </p:cNvPr>
            <p:cNvSpPr/>
            <p:nvPr/>
          </p:nvSpPr>
          <p:spPr>
            <a:xfrm>
              <a:off x="1876739" y="5196717"/>
              <a:ext cx="768641" cy="582186"/>
            </a:xfrm>
            <a:prstGeom prst="ellipse">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5" name="TextBox 24">
              <a:extLst>
                <a:ext uri="{FF2B5EF4-FFF2-40B4-BE49-F238E27FC236}">
                  <a16:creationId xmlns:a16="http://schemas.microsoft.com/office/drawing/2014/main" id="{A7885296-BB68-440D-9860-6B3A8528ACC8}"/>
                </a:ext>
              </a:extLst>
            </p:cNvPr>
            <p:cNvSpPr txBox="1"/>
            <p:nvPr/>
          </p:nvSpPr>
          <p:spPr>
            <a:xfrm>
              <a:off x="1985828" y="5303144"/>
              <a:ext cx="602027" cy="369332"/>
            </a:xfrm>
            <a:prstGeom prst="rect">
              <a:avLst/>
            </a:prstGeom>
            <a:noFill/>
          </p:spPr>
          <p:txBody>
            <a:bodyPr wrap="square" rtlCol="0">
              <a:spAutoFit/>
            </a:bodyPr>
            <a:lstStyle/>
            <a:p>
              <a:r>
                <a:rPr lang="en-US" dirty="0"/>
                <a:t>DM</a:t>
              </a:r>
            </a:p>
          </p:txBody>
        </p:sp>
      </p:grpSp>
      <p:sp>
        <p:nvSpPr>
          <p:cNvPr id="26" name="Oval 25">
            <a:extLst>
              <a:ext uri="{FF2B5EF4-FFF2-40B4-BE49-F238E27FC236}">
                <a16:creationId xmlns:a16="http://schemas.microsoft.com/office/drawing/2014/main" id="{1E3E99C1-A0F0-46A1-9503-09A7C58CC6F5}"/>
              </a:ext>
            </a:extLst>
          </p:cNvPr>
          <p:cNvSpPr/>
          <p:nvPr/>
        </p:nvSpPr>
        <p:spPr>
          <a:xfrm>
            <a:off x="5497537" y="3667627"/>
            <a:ext cx="974911" cy="582186"/>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7" name="TextBox 26">
            <a:extLst>
              <a:ext uri="{FF2B5EF4-FFF2-40B4-BE49-F238E27FC236}">
                <a16:creationId xmlns:a16="http://schemas.microsoft.com/office/drawing/2014/main" id="{EF68B822-25C5-4375-9094-2549794766F2}"/>
              </a:ext>
            </a:extLst>
          </p:cNvPr>
          <p:cNvSpPr txBox="1"/>
          <p:nvPr/>
        </p:nvSpPr>
        <p:spPr>
          <a:xfrm>
            <a:off x="5526151" y="3774054"/>
            <a:ext cx="1943632" cy="369332"/>
          </a:xfrm>
          <a:prstGeom prst="rect">
            <a:avLst/>
          </a:prstGeom>
          <a:noFill/>
        </p:spPr>
        <p:txBody>
          <a:bodyPr wrap="square" rtlCol="0">
            <a:spAutoFit/>
          </a:bodyPr>
          <a:lstStyle/>
          <a:p>
            <a:r>
              <a:rPr lang="en-US" dirty="0"/>
              <a:t>Paper 1</a:t>
            </a:r>
          </a:p>
        </p:txBody>
      </p:sp>
      <p:cxnSp>
        <p:nvCxnSpPr>
          <p:cNvPr id="28" name="Straight Arrow Connector 27">
            <a:extLst>
              <a:ext uri="{FF2B5EF4-FFF2-40B4-BE49-F238E27FC236}">
                <a16:creationId xmlns:a16="http://schemas.microsoft.com/office/drawing/2014/main" id="{7AC1C5D3-EBB7-481D-A7C2-B630709151DB}"/>
              </a:ext>
            </a:extLst>
          </p:cNvPr>
          <p:cNvCxnSpPr/>
          <p:nvPr/>
        </p:nvCxnSpPr>
        <p:spPr>
          <a:xfrm flipV="1">
            <a:off x="3585984" y="4061933"/>
            <a:ext cx="1916551" cy="941808"/>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C4C2CA2-90C4-4D20-A71A-7E5DFF9C8928}"/>
              </a:ext>
            </a:extLst>
          </p:cNvPr>
          <p:cNvCxnSpPr/>
          <p:nvPr/>
        </p:nvCxnSpPr>
        <p:spPr>
          <a:xfrm flipH="1" flipV="1">
            <a:off x="6375288" y="4103181"/>
            <a:ext cx="1766906" cy="686191"/>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BEA8000-290C-4F58-8C65-225174D2DD64}"/>
              </a:ext>
            </a:extLst>
          </p:cNvPr>
          <p:cNvCxnSpPr>
            <a:stCxn id="24" idx="2"/>
          </p:cNvCxnSpPr>
          <p:nvPr/>
        </p:nvCxnSpPr>
        <p:spPr>
          <a:xfrm flipH="1">
            <a:off x="6479163" y="3444599"/>
            <a:ext cx="1648835" cy="514122"/>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FAE3C625-665D-4BA5-B86E-2D70A0FABCA8}"/>
              </a:ext>
            </a:extLst>
          </p:cNvPr>
          <p:cNvGrpSpPr/>
          <p:nvPr/>
        </p:nvGrpSpPr>
        <p:grpSpPr>
          <a:xfrm>
            <a:off x="8142193" y="4604705"/>
            <a:ext cx="788005" cy="582186"/>
            <a:chOff x="9709467" y="5996777"/>
            <a:chExt cx="788005" cy="582186"/>
          </a:xfrm>
        </p:grpSpPr>
        <p:sp useBgFill="1">
          <p:nvSpPr>
            <p:cNvPr id="32" name="Oval 31">
              <a:extLst>
                <a:ext uri="{FF2B5EF4-FFF2-40B4-BE49-F238E27FC236}">
                  <a16:creationId xmlns:a16="http://schemas.microsoft.com/office/drawing/2014/main" id="{142C3832-22F8-4F5D-BA50-8C2DD59A4E8B}"/>
                </a:ext>
              </a:extLst>
            </p:cNvPr>
            <p:cNvSpPr/>
            <p:nvPr/>
          </p:nvSpPr>
          <p:spPr>
            <a:xfrm>
              <a:off x="9709467" y="5996777"/>
              <a:ext cx="788005" cy="582186"/>
            </a:xfrm>
            <a:prstGeom prst="ellipse">
              <a:avLst/>
            </a:prstGeom>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accent6">
                    <a:lumMod val="75000"/>
                  </a:schemeClr>
                </a:solidFill>
              </a:endParaRPr>
            </a:p>
          </p:txBody>
        </p:sp>
        <p:sp>
          <p:nvSpPr>
            <p:cNvPr id="33" name="TextBox 32">
              <a:extLst>
                <a:ext uri="{FF2B5EF4-FFF2-40B4-BE49-F238E27FC236}">
                  <a16:creationId xmlns:a16="http://schemas.microsoft.com/office/drawing/2014/main" id="{F412D9DD-1BE9-4C61-98E1-451EFD0EB936}"/>
                </a:ext>
              </a:extLst>
            </p:cNvPr>
            <p:cNvSpPr txBox="1"/>
            <p:nvPr/>
          </p:nvSpPr>
          <p:spPr>
            <a:xfrm>
              <a:off x="9813014" y="6103204"/>
              <a:ext cx="676553" cy="369332"/>
            </a:xfrm>
            <a:prstGeom prst="rect">
              <a:avLst/>
            </a:prstGeom>
            <a:noFill/>
          </p:spPr>
          <p:txBody>
            <a:bodyPr wrap="square" rtlCol="0">
              <a:spAutoFit/>
            </a:bodyPr>
            <a:lstStyle/>
            <a:p>
              <a:r>
                <a:rPr lang="en-US" dirty="0"/>
                <a:t>KDD</a:t>
              </a:r>
            </a:p>
          </p:txBody>
        </p:sp>
      </p:grpSp>
      <p:sp>
        <p:nvSpPr>
          <p:cNvPr id="34" name="TextBox 33">
            <a:extLst>
              <a:ext uri="{FF2B5EF4-FFF2-40B4-BE49-F238E27FC236}">
                <a16:creationId xmlns:a16="http://schemas.microsoft.com/office/drawing/2014/main" id="{F0FF141E-F6F9-47F7-9A86-654B50817F33}"/>
              </a:ext>
            </a:extLst>
          </p:cNvPr>
          <p:cNvSpPr txBox="1"/>
          <p:nvPr/>
        </p:nvSpPr>
        <p:spPr>
          <a:xfrm>
            <a:off x="4918287" y="3300138"/>
            <a:ext cx="2592621" cy="369332"/>
          </a:xfrm>
          <a:prstGeom prst="rect">
            <a:avLst/>
          </a:prstGeom>
          <a:noFill/>
        </p:spPr>
        <p:txBody>
          <a:bodyPr wrap="square" rtlCol="0">
            <a:spAutoFit/>
          </a:bodyPr>
          <a:lstStyle/>
          <a:p>
            <a:r>
              <a:rPr lang="en-US" dirty="0"/>
              <a:t>Published at 2012</a:t>
            </a:r>
          </a:p>
        </p:txBody>
      </p:sp>
      <p:grpSp>
        <p:nvGrpSpPr>
          <p:cNvPr id="35" name="Group 34">
            <a:extLst>
              <a:ext uri="{FF2B5EF4-FFF2-40B4-BE49-F238E27FC236}">
                <a16:creationId xmlns:a16="http://schemas.microsoft.com/office/drawing/2014/main" id="{537CEFEA-5CE0-4060-A6AF-4B9BC0AB0E90}"/>
              </a:ext>
            </a:extLst>
          </p:cNvPr>
          <p:cNvGrpSpPr/>
          <p:nvPr/>
        </p:nvGrpSpPr>
        <p:grpSpPr>
          <a:xfrm>
            <a:off x="2592350" y="4789371"/>
            <a:ext cx="1681212" cy="582186"/>
            <a:chOff x="1639848" y="5193979"/>
            <a:chExt cx="1943632" cy="582186"/>
          </a:xfrm>
        </p:grpSpPr>
        <p:sp>
          <p:nvSpPr>
            <p:cNvPr id="36" name="Oval 35">
              <a:extLst>
                <a:ext uri="{FF2B5EF4-FFF2-40B4-BE49-F238E27FC236}">
                  <a16:creationId xmlns:a16="http://schemas.microsoft.com/office/drawing/2014/main" id="{F188794E-9F27-401E-B763-4EE1779A69BE}"/>
                </a:ext>
              </a:extLst>
            </p:cNvPr>
            <p:cNvSpPr/>
            <p:nvPr/>
          </p:nvSpPr>
          <p:spPr>
            <a:xfrm>
              <a:off x="1679281" y="5193979"/>
              <a:ext cx="1145604" cy="582186"/>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37" name="TextBox 36">
              <a:extLst>
                <a:ext uri="{FF2B5EF4-FFF2-40B4-BE49-F238E27FC236}">
                  <a16:creationId xmlns:a16="http://schemas.microsoft.com/office/drawing/2014/main" id="{93048BB7-7453-47B8-A43A-194AC964218A}"/>
                </a:ext>
              </a:extLst>
            </p:cNvPr>
            <p:cNvSpPr txBox="1"/>
            <p:nvPr/>
          </p:nvSpPr>
          <p:spPr>
            <a:xfrm>
              <a:off x="1639848" y="5300406"/>
              <a:ext cx="1943632" cy="369332"/>
            </a:xfrm>
            <a:prstGeom prst="rect">
              <a:avLst/>
            </a:prstGeom>
            <a:noFill/>
          </p:spPr>
          <p:txBody>
            <a:bodyPr wrap="square" rtlCol="0">
              <a:spAutoFit/>
            </a:bodyPr>
            <a:lstStyle/>
            <a:p>
              <a:r>
                <a:rPr lang="en-US" dirty="0"/>
                <a:t>Author 2</a:t>
              </a:r>
            </a:p>
          </p:txBody>
        </p:sp>
      </p:grpSp>
      <p:cxnSp>
        <p:nvCxnSpPr>
          <p:cNvPr id="38" name="Straight Arrow Connector 37">
            <a:extLst>
              <a:ext uri="{FF2B5EF4-FFF2-40B4-BE49-F238E27FC236}">
                <a16:creationId xmlns:a16="http://schemas.microsoft.com/office/drawing/2014/main" id="{807EF730-3896-4EF8-9D03-AB2762259691}"/>
              </a:ext>
            </a:extLst>
          </p:cNvPr>
          <p:cNvCxnSpPr>
            <a:endCxn id="26" idx="2"/>
          </p:cNvCxnSpPr>
          <p:nvPr/>
        </p:nvCxnSpPr>
        <p:spPr>
          <a:xfrm>
            <a:off x="3651498" y="3512665"/>
            <a:ext cx="1846039" cy="446055"/>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972C361-6A45-43BB-9DD5-587F20FD23DE}"/>
              </a:ext>
            </a:extLst>
          </p:cNvPr>
          <p:cNvCxnSpPr>
            <a:endCxn id="37" idx="1"/>
          </p:cNvCxnSpPr>
          <p:nvPr/>
        </p:nvCxnSpPr>
        <p:spPr>
          <a:xfrm>
            <a:off x="1578944" y="4488356"/>
            <a:ext cx="1013406" cy="592108"/>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A16B032-85C8-4321-ACDC-55C7705D218F}"/>
              </a:ext>
            </a:extLst>
          </p:cNvPr>
          <p:cNvCxnSpPr>
            <a:endCxn id="22" idx="1"/>
          </p:cNvCxnSpPr>
          <p:nvPr/>
        </p:nvCxnSpPr>
        <p:spPr>
          <a:xfrm flipV="1">
            <a:off x="1594860" y="3433631"/>
            <a:ext cx="996043" cy="470114"/>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39FEB173-18AF-4881-AA70-3A2BC3B077A0}"/>
              </a:ext>
            </a:extLst>
          </p:cNvPr>
          <p:cNvSpPr/>
          <p:nvPr/>
        </p:nvSpPr>
        <p:spPr>
          <a:xfrm>
            <a:off x="741313" y="3484804"/>
            <a:ext cx="896051"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5957AB6-5977-4420-9787-81B5145AD705}"/>
              </a:ext>
            </a:extLst>
          </p:cNvPr>
          <p:cNvSpPr txBox="1"/>
          <p:nvPr/>
        </p:nvSpPr>
        <p:spPr>
          <a:xfrm>
            <a:off x="944609" y="3939729"/>
            <a:ext cx="832154" cy="369332"/>
          </a:xfrm>
          <a:prstGeom prst="rect">
            <a:avLst/>
          </a:prstGeom>
          <a:noFill/>
        </p:spPr>
        <p:txBody>
          <a:bodyPr wrap="square" rtlCol="0">
            <a:spAutoFit/>
          </a:bodyPr>
          <a:lstStyle/>
          <a:p>
            <a:r>
              <a:rPr lang="en-US" dirty="0"/>
              <a:t>……</a:t>
            </a:r>
          </a:p>
        </p:txBody>
      </p:sp>
      <p:cxnSp>
        <p:nvCxnSpPr>
          <p:cNvPr id="43" name="Straight Arrow Connector 42">
            <a:extLst>
              <a:ext uri="{FF2B5EF4-FFF2-40B4-BE49-F238E27FC236}">
                <a16:creationId xmlns:a16="http://schemas.microsoft.com/office/drawing/2014/main" id="{86599D37-F570-48F4-9BEF-3309606E8BDC}"/>
              </a:ext>
            </a:extLst>
          </p:cNvPr>
          <p:cNvCxnSpPr/>
          <p:nvPr/>
        </p:nvCxnSpPr>
        <p:spPr>
          <a:xfrm flipH="1">
            <a:off x="8930199" y="4348817"/>
            <a:ext cx="983587" cy="510036"/>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3C39EEA-C643-4D51-8440-E8D121B8E8E1}"/>
              </a:ext>
            </a:extLst>
          </p:cNvPr>
          <p:cNvCxnSpPr/>
          <p:nvPr/>
        </p:nvCxnSpPr>
        <p:spPr>
          <a:xfrm flipH="1" flipV="1">
            <a:off x="8812020" y="3462031"/>
            <a:ext cx="1101766" cy="385262"/>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D56E2528-269A-491A-B2A1-11B44DA6F0D9}"/>
              </a:ext>
            </a:extLst>
          </p:cNvPr>
          <p:cNvSpPr/>
          <p:nvPr/>
        </p:nvSpPr>
        <p:spPr>
          <a:xfrm>
            <a:off x="9914461" y="3373092"/>
            <a:ext cx="896051"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747631A-58DB-4EF4-A0EE-22DD919C94DF}"/>
              </a:ext>
            </a:extLst>
          </p:cNvPr>
          <p:cNvSpPr txBox="1"/>
          <p:nvPr/>
        </p:nvSpPr>
        <p:spPr>
          <a:xfrm>
            <a:off x="10117757" y="3828017"/>
            <a:ext cx="832154" cy="369332"/>
          </a:xfrm>
          <a:prstGeom prst="rect">
            <a:avLst/>
          </a:prstGeom>
          <a:noFill/>
        </p:spPr>
        <p:txBody>
          <a:bodyPr wrap="square" rtlCol="0">
            <a:spAutoFit/>
          </a:bodyPr>
          <a:lstStyle/>
          <a:p>
            <a:r>
              <a:rPr lang="en-US" dirty="0"/>
              <a:t>……</a:t>
            </a:r>
          </a:p>
        </p:txBody>
      </p:sp>
      <p:sp>
        <p:nvSpPr>
          <p:cNvPr id="47" name="Rectangle 46">
            <a:extLst>
              <a:ext uri="{FF2B5EF4-FFF2-40B4-BE49-F238E27FC236}">
                <a16:creationId xmlns:a16="http://schemas.microsoft.com/office/drawing/2014/main" id="{067F4F7B-7580-48BC-9BC9-160FF60D0566}"/>
              </a:ext>
            </a:extLst>
          </p:cNvPr>
          <p:cNvSpPr/>
          <p:nvPr/>
        </p:nvSpPr>
        <p:spPr>
          <a:xfrm>
            <a:off x="5596948" y="5347992"/>
            <a:ext cx="776087" cy="507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48" name="Up Arrow 72">
            <a:extLst>
              <a:ext uri="{FF2B5EF4-FFF2-40B4-BE49-F238E27FC236}">
                <a16:creationId xmlns:a16="http://schemas.microsoft.com/office/drawing/2014/main" id="{1453494C-D716-49B6-9AD4-32EF309C23CC}"/>
              </a:ext>
            </a:extLst>
          </p:cNvPr>
          <p:cNvSpPr/>
          <p:nvPr/>
        </p:nvSpPr>
        <p:spPr>
          <a:xfrm>
            <a:off x="5797274" y="4313553"/>
            <a:ext cx="350827" cy="983846"/>
          </a:xfrm>
          <a:prstGeom prst="upArrow">
            <a:avLst>
              <a:gd name="adj1" fmla="val 39048"/>
              <a:gd name="adj2" fmla="val 445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BEF108A1-AB51-40EF-BA29-A154CAF75383}"/>
              </a:ext>
            </a:extLst>
          </p:cNvPr>
          <p:cNvCxnSpPr>
            <a:cxnSpLocks/>
          </p:cNvCxnSpPr>
          <p:nvPr/>
        </p:nvCxnSpPr>
        <p:spPr>
          <a:xfrm flipH="1">
            <a:off x="1637365" y="4004440"/>
            <a:ext cx="3888786" cy="184492"/>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1305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169B0E-C7C1-4A8E-93E6-8836CA8B2457}"/>
              </a:ext>
            </a:extLst>
          </p:cNvPr>
          <p:cNvSpPr>
            <a:spLocks noGrp="1"/>
          </p:cNvSpPr>
          <p:nvPr>
            <p:ph type="title"/>
          </p:nvPr>
        </p:nvSpPr>
        <p:spPr>
          <a:xfrm>
            <a:off x="1654629" y="122945"/>
            <a:ext cx="8828315" cy="1118227"/>
          </a:xfrm>
        </p:spPr>
        <p:txBody>
          <a:bodyPr>
            <a:normAutofit fontScale="90000"/>
          </a:bodyPr>
          <a:lstStyle/>
          <a:p>
            <a:r>
              <a:rPr lang="en-US" dirty="0"/>
              <a:t>Factorizing Attributed Graph Generation</a:t>
            </a:r>
          </a:p>
        </p:txBody>
      </p:sp>
      <p:sp>
        <p:nvSpPr>
          <p:cNvPr id="19" name="Oval 18">
            <a:extLst>
              <a:ext uri="{FF2B5EF4-FFF2-40B4-BE49-F238E27FC236}">
                <a16:creationId xmlns:a16="http://schemas.microsoft.com/office/drawing/2014/main" id="{2DCAAE79-609B-4FF7-A295-D104AAA4886F}"/>
              </a:ext>
            </a:extLst>
          </p:cNvPr>
          <p:cNvSpPr/>
          <p:nvPr/>
        </p:nvSpPr>
        <p:spPr>
          <a:xfrm>
            <a:off x="4384847" y="3195662"/>
            <a:ext cx="2962794"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FCFAA3FF-1692-482C-9EDD-FBFBACEA1B1D}"/>
              </a:ext>
            </a:extLst>
          </p:cNvPr>
          <p:cNvGrpSpPr/>
          <p:nvPr/>
        </p:nvGrpSpPr>
        <p:grpSpPr>
          <a:xfrm>
            <a:off x="2590903" y="3142538"/>
            <a:ext cx="1752560" cy="582186"/>
            <a:chOff x="1837306" y="5196717"/>
            <a:chExt cx="1943632" cy="582186"/>
          </a:xfrm>
        </p:grpSpPr>
        <p:sp>
          <p:nvSpPr>
            <p:cNvPr id="21" name="Oval 20">
              <a:extLst>
                <a:ext uri="{FF2B5EF4-FFF2-40B4-BE49-F238E27FC236}">
                  <a16:creationId xmlns:a16="http://schemas.microsoft.com/office/drawing/2014/main" id="{461BC551-76A7-4FB7-99EB-F4DE3A2112FE}"/>
                </a:ext>
              </a:extLst>
            </p:cNvPr>
            <p:cNvSpPr/>
            <p:nvPr/>
          </p:nvSpPr>
          <p:spPr>
            <a:xfrm>
              <a:off x="1876739" y="5196717"/>
              <a:ext cx="1145604" cy="582186"/>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2" name="TextBox 21">
              <a:extLst>
                <a:ext uri="{FF2B5EF4-FFF2-40B4-BE49-F238E27FC236}">
                  <a16:creationId xmlns:a16="http://schemas.microsoft.com/office/drawing/2014/main" id="{0D9C97CC-3FCB-495C-A35C-84ABA56B70D0}"/>
                </a:ext>
              </a:extLst>
            </p:cNvPr>
            <p:cNvSpPr txBox="1"/>
            <p:nvPr/>
          </p:nvSpPr>
          <p:spPr>
            <a:xfrm>
              <a:off x="1837306" y="5303144"/>
              <a:ext cx="1943632" cy="369332"/>
            </a:xfrm>
            <a:prstGeom prst="rect">
              <a:avLst/>
            </a:prstGeom>
            <a:noFill/>
          </p:spPr>
          <p:txBody>
            <a:bodyPr wrap="square" rtlCol="0">
              <a:spAutoFit/>
            </a:bodyPr>
            <a:lstStyle/>
            <a:p>
              <a:r>
                <a:rPr lang="en-US" dirty="0"/>
                <a:t>Author 1</a:t>
              </a:r>
            </a:p>
          </p:txBody>
        </p:sp>
      </p:grpSp>
      <p:grpSp>
        <p:nvGrpSpPr>
          <p:cNvPr id="23" name="Group 22">
            <a:extLst>
              <a:ext uri="{FF2B5EF4-FFF2-40B4-BE49-F238E27FC236}">
                <a16:creationId xmlns:a16="http://schemas.microsoft.com/office/drawing/2014/main" id="{B31646BE-E875-4BCC-A3A6-3BD458ADFBA3}"/>
              </a:ext>
            </a:extLst>
          </p:cNvPr>
          <p:cNvGrpSpPr/>
          <p:nvPr/>
        </p:nvGrpSpPr>
        <p:grpSpPr>
          <a:xfrm>
            <a:off x="8127998" y="3153506"/>
            <a:ext cx="664666" cy="582186"/>
            <a:chOff x="1876739" y="5196717"/>
            <a:chExt cx="768641" cy="582186"/>
          </a:xfrm>
        </p:grpSpPr>
        <p:sp>
          <p:nvSpPr>
            <p:cNvPr id="24" name="Oval 23">
              <a:extLst>
                <a:ext uri="{FF2B5EF4-FFF2-40B4-BE49-F238E27FC236}">
                  <a16:creationId xmlns:a16="http://schemas.microsoft.com/office/drawing/2014/main" id="{A08575FD-43E6-440E-B08D-606CE6434E43}"/>
                </a:ext>
              </a:extLst>
            </p:cNvPr>
            <p:cNvSpPr/>
            <p:nvPr/>
          </p:nvSpPr>
          <p:spPr>
            <a:xfrm>
              <a:off x="1876739" y="5196717"/>
              <a:ext cx="768641" cy="582186"/>
            </a:xfrm>
            <a:prstGeom prst="ellipse">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5" name="TextBox 24">
              <a:extLst>
                <a:ext uri="{FF2B5EF4-FFF2-40B4-BE49-F238E27FC236}">
                  <a16:creationId xmlns:a16="http://schemas.microsoft.com/office/drawing/2014/main" id="{A7885296-BB68-440D-9860-6B3A8528ACC8}"/>
                </a:ext>
              </a:extLst>
            </p:cNvPr>
            <p:cNvSpPr txBox="1"/>
            <p:nvPr/>
          </p:nvSpPr>
          <p:spPr>
            <a:xfrm>
              <a:off x="1985828" y="5303144"/>
              <a:ext cx="602027" cy="369332"/>
            </a:xfrm>
            <a:prstGeom prst="rect">
              <a:avLst/>
            </a:prstGeom>
            <a:noFill/>
          </p:spPr>
          <p:txBody>
            <a:bodyPr wrap="square" rtlCol="0">
              <a:spAutoFit/>
            </a:bodyPr>
            <a:lstStyle/>
            <a:p>
              <a:r>
                <a:rPr lang="en-US" dirty="0"/>
                <a:t>DM</a:t>
              </a:r>
            </a:p>
          </p:txBody>
        </p:sp>
      </p:grpSp>
      <p:sp>
        <p:nvSpPr>
          <p:cNvPr id="26" name="Oval 25">
            <a:extLst>
              <a:ext uri="{FF2B5EF4-FFF2-40B4-BE49-F238E27FC236}">
                <a16:creationId xmlns:a16="http://schemas.microsoft.com/office/drawing/2014/main" id="{1E3E99C1-A0F0-46A1-9503-09A7C58CC6F5}"/>
              </a:ext>
            </a:extLst>
          </p:cNvPr>
          <p:cNvSpPr/>
          <p:nvPr/>
        </p:nvSpPr>
        <p:spPr>
          <a:xfrm>
            <a:off x="5497537" y="3667627"/>
            <a:ext cx="974911" cy="582186"/>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7" name="TextBox 26">
            <a:extLst>
              <a:ext uri="{FF2B5EF4-FFF2-40B4-BE49-F238E27FC236}">
                <a16:creationId xmlns:a16="http://schemas.microsoft.com/office/drawing/2014/main" id="{EF68B822-25C5-4375-9094-2549794766F2}"/>
              </a:ext>
            </a:extLst>
          </p:cNvPr>
          <p:cNvSpPr txBox="1"/>
          <p:nvPr/>
        </p:nvSpPr>
        <p:spPr>
          <a:xfrm>
            <a:off x="5526151" y="3774054"/>
            <a:ext cx="1943632" cy="369332"/>
          </a:xfrm>
          <a:prstGeom prst="rect">
            <a:avLst/>
          </a:prstGeom>
          <a:noFill/>
        </p:spPr>
        <p:txBody>
          <a:bodyPr wrap="square" rtlCol="0">
            <a:spAutoFit/>
          </a:bodyPr>
          <a:lstStyle/>
          <a:p>
            <a:r>
              <a:rPr lang="en-US" dirty="0"/>
              <a:t>Paper 1</a:t>
            </a:r>
          </a:p>
        </p:txBody>
      </p:sp>
      <p:cxnSp>
        <p:nvCxnSpPr>
          <p:cNvPr id="28" name="Straight Arrow Connector 27">
            <a:extLst>
              <a:ext uri="{FF2B5EF4-FFF2-40B4-BE49-F238E27FC236}">
                <a16:creationId xmlns:a16="http://schemas.microsoft.com/office/drawing/2014/main" id="{7AC1C5D3-EBB7-481D-A7C2-B630709151DB}"/>
              </a:ext>
            </a:extLst>
          </p:cNvPr>
          <p:cNvCxnSpPr/>
          <p:nvPr/>
        </p:nvCxnSpPr>
        <p:spPr>
          <a:xfrm flipV="1">
            <a:off x="3585984" y="4061933"/>
            <a:ext cx="1916551" cy="941808"/>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BEA8000-290C-4F58-8C65-225174D2DD64}"/>
              </a:ext>
            </a:extLst>
          </p:cNvPr>
          <p:cNvCxnSpPr>
            <a:stCxn id="24" idx="2"/>
          </p:cNvCxnSpPr>
          <p:nvPr/>
        </p:nvCxnSpPr>
        <p:spPr>
          <a:xfrm flipH="1">
            <a:off x="6479163" y="3444599"/>
            <a:ext cx="1648835" cy="514122"/>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FAE3C625-665D-4BA5-B86E-2D70A0FABCA8}"/>
              </a:ext>
            </a:extLst>
          </p:cNvPr>
          <p:cNvGrpSpPr/>
          <p:nvPr/>
        </p:nvGrpSpPr>
        <p:grpSpPr>
          <a:xfrm>
            <a:off x="8142193" y="4604705"/>
            <a:ext cx="788005" cy="582186"/>
            <a:chOff x="9709467" y="5996777"/>
            <a:chExt cx="788005" cy="582186"/>
          </a:xfrm>
        </p:grpSpPr>
        <p:sp useBgFill="1">
          <p:nvSpPr>
            <p:cNvPr id="32" name="Oval 31">
              <a:extLst>
                <a:ext uri="{FF2B5EF4-FFF2-40B4-BE49-F238E27FC236}">
                  <a16:creationId xmlns:a16="http://schemas.microsoft.com/office/drawing/2014/main" id="{142C3832-22F8-4F5D-BA50-8C2DD59A4E8B}"/>
                </a:ext>
              </a:extLst>
            </p:cNvPr>
            <p:cNvSpPr/>
            <p:nvPr/>
          </p:nvSpPr>
          <p:spPr>
            <a:xfrm>
              <a:off x="9709467" y="5996777"/>
              <a:ext cx="788005" cy="582186"/>
            </a:xfrm>
            <a:prstGeom prst="ellipse">
              <a:avLst/>
            </a:prstGeom>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accent6">
                    <a:lumMod val="75000"/>
                  </a:schemeClr>
                </a:solidFill>
              </a:endParaRPr>
            </a:p>
          </p:txBody>
        </p:sp>
        <p:sp>
          <p:nvSpPr>
            <p:cNvPr id="33" name="TextBox 32">
              <a:extLst>
                <a:ext uri="{FF2B5EF4-FFF2-40B4-BE49-F238E27FC236}">
                  <a16:creationId xmlns:a16="http://schemas.microsoft.com/office/drawing/2014/main" id="{F412D9DD-1BE9-4C61-98E1-451EFD0EB936}"/>
                </a:ext>
              </a:extLst>
            </p:cNvPr>
            <p:cNvSpPr txBox="1"/>
            <p:nvPr/>
          </p:nvSpPr>
          <p:spPr>
            <a:xfrm>
              <a:off x="9813014" y="6103204"/>
              <a:ext cx="676553" cy="369332"/>
            </a:xfrm>
            <a:prstGeom prst="rect">
              <a:avLst/>
            </a:prstGeom>
            <a:noFill/>
          </p:spPr>
          <p:txBody>
            <a:bodyPr wrap="square" rtlCol="0">
              <a:spAutoFit/>
            </a:bodyPr>
            <a:lstStyle/>
            <a:p>
              <a:r>
                <a:rPr lang="en-US" dirty="0"/>
                <a:t>KDD</a:t>
              </a:r>
            </a:p>
          </p:txBody>
        </p:sp>
      </p:grpSp>
      <p:sp>
        <p:nvSpPr>
          <p:cNvPr id="34" name="TextBox 33">
            <a:extLst>
              <a:ext uri="{FF2B5EF4-FFF2-40B4-BE49-F238E27FC236}">
                <a16:creationId xmlns:a16="http://schemas.microsoft.com/office/drawing/2014/main" id="{F0FF141E-F6F9-47F7-9A86-654B50817F33}"/>
              </a:ext>
            </a:extLst>
          </p:cNvPr>
          <p:cNvSpPr txBox="1"/>
          <p:nvPr/>
        </p:nvSpPr>
        <p:spPr>
          <a:xfrm>
            <a:off x="4918287" y="3300138"/>
            <a:ext cx="2592621" cy="369332"/>
          </a:xfrm>
          <a:prstGeom prst="rect">
            <a:avLst/>
          </a:prstGeom>
          <a:noFill/>
        </p:spPr>
        <p:txBody>
          <a:bodyPr wrap="square" rtlCol="0">
            <a:spAutoFit/>
          </a:bodyPr>
          <a:lstStyle/>
          <a:p>
            <a:r>
              <a:rPr lang="en-US" dirty="0"/>
              <a:t>Published at 2012</a:t>
            </a:r>
          </a:p>
        </p:txBody>
      </p:sp>
      <p:grpSp>
        <p:nvGrpSpPr>
          <p:cNvPr id="35" name="Group 34">
            <a:extLst>
              <a:ext uri="{FF2B5EF4-FFF2-40B4-BE49-F238E27FC236}">
                <a16:creationId xmlns:a16="http://schemas.microsoft.com/office/drawing/2014/main" id="{537CEFEA-5CE0-4060-A6AF-4B9BC0AB0E90}"/>
              </a:ext>
            </a:extLst>
          </p:cNvPr>
          <p:cNvGrpSpPr/>
          <p:nvPr/>
        </p:nvGrpSpPr>
        <p:grpSpPr>
          <a:xfrm>
            <a:off x="2592350" y="4789371"/>
            <a:ext cx="1681212" cy="582186"/>
            <a:chOff x="1639848" y="5193979"/>
            <a:chExt cx="1943632" cy="582186"/>
          </a:xfrm>
        </p:grpSpPr>
        <p:sp>
          <p:nvSpPr>
            <p:cNvPr id="36" name="Oval 35">
              <a:extLst>
                <a:ext uri="{FF2B5EF4-FFF2-40B4-BE49-F238E27FC236}">
                  <a16:creationId xmlns:a16="http://schemas.microsoft.com/office/drawing/2014/main" id="{F188794E-9F27-401E-B763-4EE1779A69BE}"/>
                </a:ext>
              </a:extLst>
            </p:cNvPr>
            <p:cNvSpPr/>
            <p:nvPr/>
          </p:nvSpPr>
          <p:spPr>
            <a:xfrm>
              <a:off x="1679281" y="5193979"/>
              <a:ext cx="1145604" cy="582186"/>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37" name="TextBox 36">
              <a:extLst>
                <a:ext uri="{FF2B5EF4-FFF2-40B4-BE49-F238E27FC236}">
                  <a16:creationId xmlns:a16="http://schemas.microsoft.com/office/drawing/2014/main" id="{93048BB7-7453-47B8-A43A-194AC964218A}"/>
                </a:ext>
              </a:extLst>
            </p:cNvPr>
            <p:cNvSpPr txBox="1"/>
            <p:nvPr/>
          </p:nvSpPr>
          <p:spPr>
            <a:xfrm>
              <a:off x="1639848" y="5300406"/>
              <a:ext cx="1943632" cy="369332"/>
            </a:xfrm>
            <a:prstGeom prst="rect">
              <a:avLst/>
            </a:prstGeom>
            <a:noFill/>
          </p:spPr>
          <p:txBody>
            <a:bodyPr wrap="square" rtlCol="0">
              <a:spAutoFit/>
            </a:bodyPr>
            <a:lstStyle/>
            <a:p>
              <a:r>
                <a:rPr lang="en-US" dirty="0"/>
                <a:t>Author 2</a:t>
              </a:r>
            </a:p>
          </p:txBody>
        </p:sp>
      </p:grpSp>
      <p:cxnSp>
        <p:nvCxnSpPr>
          <p:cNvPr id="39" name="Straight Arrow Connector 38">
            <a:extLst>
              <a:ext uri="{FF2B5EF4-FFF2-40B4-BE49-F238E27FC236}">
                <a16:creationId xmlns:a16="http://schemas.microsoft.com/office/drawing/2014/main" id="{7972C361-6A45-43BB-9DD5-587F20FD23DE}"/>
              </a:ext>
            </a:extLst>
          </p:cNvPr>
          <p:cNvCxnSpPr>
            <a:endCxn id="37" idx="1"/>
          </p:cNvCxnSpPr>
          <p:nvPr/>
        </p:nvCxnSpPr>
        <p:spPr>
          <a:xfrm>
            <a:off x="1578944" y="4488356"/>
            <a:ext cx="1013406" cy="592108"/>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A16B032-85C8-4321-ACDC-55C7705D218F}"/>
              </a:ext>
            </a:extLst>
          </p:cNvPr>
          <p:cNvCxnSpPr>
            <a:endCxn id="22" idx="1"/>
          </p:cNvCxnSpPr>
          <p:nvPr/>
        </p:nvCxnSpPr>
        <p:spPr>
          <a:xfrm flipV="1">
            <a:off x="1594860" y="3433631"/>
            <a:ext cx="996043" cy="470114"/>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39FEB173-18AF-4881-AA70-3A2BC3B077A0}"/>
              </a:ext>
            </a:extLst>
          </p:cNvPr>
          <p:cNvSpPr/>
          <p:nvPr/>
        </p:nvSpPr>
        <p:spPr>
          <a:xfrm>
            <a:off x="741313" y="3484804"/>
            <a:ext cx="896051"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5957AB6-5977-4420-9787-81B5145AD705}"/>
              </a:ext>
            </a:extLst>
          </p:cNvPr>
          <p:cNvSpPr txBox="1"/>
          <p:nvPr/>
        </p:nvSpPr>
        <p:spPr>
          <a:xfrm>
            <a:off x="944609" y="3939729"/>
            <a:ext cx="832154" cy="369332"/>
          </a:xfrm>
          <a:prstGeom prst="rect">
            <a:avLst/>
          </a:prstGeom>
          <a:noFill/>
        </p:spPr>
        <p:txBody>
          <a:bodyPr wrap="square" rtlCol="0">
            <a:spAutoFit/>
          </a:bodyPr>
          <a:lstStyle/>
          <a:p>
            <a:r>
              <a:rPr lang="en-US" dirty="0"/>
              <a:t>……</a:t>
            </a:r>
          </a:p>
        </p:txBody>
      </p:sp>
      <p:cxnSp>
        <p:nvCxnSpPr>
          <p:cNvPr id="43" name="Straight Arrow Connector 42">
            <a:extLst>
              <a:ext uri="{FF2B5EF4-FFF2-40B4-BE49-F238E27FC236}">
                <a16:creationId xmlns:a16="http://schemas.microsoft.com/office/drawing/2014/main" id="{86599D37-F570-48F4-9BEF-3309606E8BDC}"/>
              </a:ext>
            </a:extLst>
          </p:cNvPr>
          <p:cNvCxnSpPr/>
          <p:nvPr/>
        </p:nvCxnSpPr>
        <p:spPr>
          <a:xfrm flipH="1">
            <a:off x="8930199" y="4348817"/>
            <a:ext cx="983587" cy="510036"/>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3C39EEA-C643-4D51-8440-E8D121B8E8E1}"/>
              </a:ext>
            </a:extLst>
          </p:cNvPr>
          <p:cNvCxnSpPr/>
          <p:nvPr/>
        </p:nvCxnSpPr>
        <p:spPr>
          <a:xfrm flipH="1" flipV="1">
            <a:off x="8812020" y="3462031"/>
            <a:ext cx="1101766" cy="385262"/>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D56E2528-269A-491A-B2A1-11B44DA6F0D9}"/>
              </a:ext>
            </a:extLst>
          </p:cNvPr>
          <p:cNvSpPr/>
          <p:nvPr/>
        </p:nvSpPr>
        <p:spPr>
          <a:xfrm>
            <a:off x="9914461" y="3373092"/>
            <a:ext cx="896051"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747631A-58DB-4EF4-A0EE-22DD919C94DF}"/>
              </a:ext>
            </a:extLst>
          </p:cNvPr>
          <p:cNvSpPr txBox="1"/>
          <p:nvPr/>
        </p:nvSpPr>
        <p:spPr>
          <a:xfrm>
            <a:off x="10117757" y="3828017"/>
            <a:ext cx="832154" cy="369332"/>
          </a:xfrm>
          <a:prstGeom prst="rect">
            <a:avLst/>
          </a:prstGeom>
          <a:noFill/>
        </p:spPr>
        <p:txBody>
          <a:bodyPr wrap="square" rtlCol="0">
            <a:spAutoFit/>
          </a:bodyPr>
          <a:lstStyle/>
          <a:p>
            <a:r>
              <a:rPr lang="en-US" dirty="0"/>
              <a:t>……</a:t>
            </a:r>
          </a:p>
        </p:txBody>
      </p:sp>
      <p:sp>
        <p:nvSpPr>
          <p:cNvPr id="49" name="Rectangle 48">
            <a:extLst>
              <a:ext uri="{FF2B5EF4-FFF2-40B4-BE49-F238E27FC236}">
                <a16:creationId xmlns:a16="http://schemas.microsoft.com/office/drawing/2014/main" id="{E14F9337-2534-460B-832D-E2548F4661D6}"/>
              </a:ext>
            </a:extLst>
          </p:cNvPr>
          <p:cNvSpPr/>
          <p:nvPr/>
        </p:nvSpPr>
        <p:spPr>
          <a:xfrm>
            <a:off x="5596948" y="5347992"/>
            <a:ext cx="776087" cy="507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cxnSp>
        <p:nvCxnSpPr>
          <p:cNvPr id="51" name="Straight Arrow Connector 50">
            <a:extLst>
              <a:ext uri="{FF2B5EF4-FFF2-40B4-BE49-F238E27FC236}">
                <a16:creationId xmlns:a16="http://schemas.microsoft.com/office/drawing/2014/main" id="{3F2633B7-0DEA-4D77-AACC-8138BC4E0A3A}"/>
              </a:ext>
            </a:extLst>
          </p:cNvPr>
          <p:cNvCxnSpPr>
            <a:cxnSpLocks/>
            <a:stCxn id="32" idx="1"/>
          </p:cNvCxnSpPr>
          <p:nvPr/>
        </p:nvCxnSpPr>
        <p:spPr>
          <a:xfrm flipH="1" flipV="1">
            <a:off x="6472450" y="4061934"/>
            <a:ext cx="1785144" cy="628030"/>
          </a:xfrm>
          <a:prstGeom prst="straightConnector1">
            <a:avLst/>
          </a:prstGeom>
          <a:ln w="25400">
            <a:solidFill>
              <a:schemeClr val="tx2">
                <a:lumMod val="20000"/>
                <a:lumOff val="80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7C1D0DC-F39D-40A3-94FF-8C70E7AAB7C7}"/>
              </a:ext>
            </a:extLst>
          </p:cNvPr>
          <p:cNvCxnSpPr>
            <a:cxnSpLocks/>
            <a:endCxn id="26" idx="2"/>
          </p:cNvCxnSpPr>
          <p:nvPr/>
        </p:nvCxnSpPr>
        <p:spPr>
          <a:xfrm>
            <a:off x="3641005" y="3444599"/>
            <a:ext cx="1856532" cy="514121"/>
          </a:xfrm>
          <a:prstGeom prst="straightConnector1">
            <a:avLst/>
          </a:prstGeom>
          <a:ln w="25400">
            <a:solidFill>
              <a:schemeClr val="tx2">
                <a:lumMod val="20000"/>
                <a:lumOff val="80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B82DEB1-41E7-42C2-AAA6-38988D65DB6A}"/>
              </a:ext>
            </a:extLst>
          </p:cNvPr>
          <p:cNvCxnSpPr>
            <a:cxnSpLocks/>
            <a:stCxn id="49" idx="0"/>
            <a:endCxn id="26" idx="4"/>
          </p:cNvCxnSpPr>
          <p:nvPr/>
        </p:nvCxnSpPr>
        <p:spPr>
          <a:xfrm flipV="1">
            <a:off x="5984992" y="4249813"/>
            <a:ext cx="1" cy="1098179"/>
          </a:xfrm>
          <a:prstGeom prst="straightConnector1">
            <a:avLst/>
          </a:prstGeom>
          <a:ln w="25400">
            <a:solidFill>
              <a:schemeClr val="tx2">
                <a:lumMod val="20000"/>
                <a:lumOff val="80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286A2BF-FCBB-4653-9F46-83DB9307805D}"/>
              </a:ext>
            </a:extLst>
          </p:cNvPr>
          <p:cNvSpPr txBox="1"/>
          <p:nvPr/>
        </p:nvSpPr>
        <p:spPr>
          <a:xfrm>
            <a:off x="1278917" y="1170081"/>
            <a:ext cx="9421739" cy="1261884"/>
          </a:xfrm>
          <a:prstGeom prst="rect">
            <a:avLst/>
          </a:prstGeom>
          <a:noFill/>
        </p:spPr>
        <p:txBody>
          <a:bodyPr wrap="square" rtlCol="0">
            <a:spAutoFit/>
          </a:bodyPr>
          <a:lstStyle/>
          <a:p>
            <a:pPr marL="342900" indent="-342900">
              <a:buFont typeface="Arial" panose="020B0604020202020204" pitchFamily="34" charset="0"/>
              <a:buChar char="•"/>
            </a:pPr>
            <a:r>
              <a:rPr lang="en-US" sz="2000" dirty="0"/>
              <a:t>To maintain the </a:t>
            </a:r>
            <a:r>
              <a:rPr lang="en-US" sz="2000" b="1" dirty="0">
                <a:solidFill>
                  <a:schemeClr val="accent1"/>
                </a:solidFill>
              </a:rPr>
              <a:t>dependency between attribute and structure</a:t>
            </a:r>
            <a:r>
              <a:rPr lang="en-US" sz="2000" dirty="0"/>
              <a:t>, we incorporate </a:t>
            </a:r>
            <a:r>
              <a:rPr lang="en-US" sz="2000" b="1" dirty="0">
                <a:solidFill>
                  <a:schemeClr val="accent1"/>
                </a:solidFill>
              </a:rPr>
              <a:t>observed edges</a:t>
            </a:r>
            <a:r>
              <a:rPr lang="en-US" sz="2000" dirty="0"/>
              <a:t>, and decompose the generation into two coupled steps:</a:t>
            </a:r>
          </a:p>
          <a:p>
            <a:pPr marL="800100" lvl="1" indent="-342900">
              <a:buFont typeface="Arial" panose="020B0604020202020204" pitchFamily="34" charset="0"/>
              <a:buChar char="•"/>
            </a:pPr>
            <a:r>
              <a:rPr lang="en-US" dirty="0"/>
              <a:t>Given observed edges, generate node attributes;</a:t>
            </a:r>
          </a:p>
          <a:p>
            <a:pPr marL="800100" lvl="1" indent="-342900">
              <a:buFont typeface="Arial" panose="020B0604020202020204" pitchFamily="34" charset="0"/>
              <a:buChar char="•"/>
            </a:pPr>
            <a:r>
              <a:rPr lang="en-US" dirty="0"/>
              <a:t>Given observed edges and generated attributes, generate masked edges.</a:t>
            </a:r>
          </a:p>
        </p:txBody>
      </p:sp>
      <p:cxnSp>
        <p:nvCxnSpPr>
          <p:cNvPr id="50" name="Straight Arrow Connector 49">
            <a:extLst>
              <a:ext uri="{FF2B5EF4-FFF2-40B4-BE49-F238E27FC236}">
                <a16:creationId xmlns:a16="http://schemas.microsoft.com/office/drawing/2014/main" id="{D6C13BB7-C055-44ED-8589-780A82B69987}"/>
              </a:ext>
            </a:extLst>
          </p:cNvPr>
          <p:cNvCxnSpPr>
            <a:cxnSpLocks/>
          </p:cNvCxnSpPr>
          <p:nvPr/>
        </p:nvCxnSpPr>
        <p:spPr>
          <a:xfrm flipH="1">
            <a:off x="1637365" y="4004440"/>
            <a:ext cx="3888786" cy="184492"/>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082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169B0E-C7C1-4A8E-93E6-8836CA8B2457}"/>
              </a:ext>
            </a:extLst>
          </p:cNvPr>
          <p:cNvSpPr>
            <a:spLocks noGrp="1"/>
          </p:cNvSpPr>
          <p:nvPr>
            <p:ph type="title"/>
          </p:nvPr>
        </p:nvSpPr>
        <p:spPr>
          <a:xfrm>
            <a:off x="1654629" y="122945"/>
            <a:ext cx="8828315" cy="1118227"/>
          </a:xfrm>
        </p:spPr>
        <p:txBody>
          <a:bodyPr>
            <a:normAutofit fontScale="90000"/>
          </a:bodyPr>
          <a:lstStyle/>
          <a:p>
            <a:r>
              <a:rPr lang="en-US" dirty="0"/>
              <a:t>Factorizing Attributed Graph Generation</a:t>
            </a:r>
          </a:p>
        </p:txBody>
      </p:sp>
      <p:sp>
        <p:nvSpPr>
          <p:cNvPr id="19" name="Oval 18">
            <a:extLst>
              <a:ext uri="{FF2B5EF4-FFF2-40B4-BE49-F238E27FC236}">
                <a16:creationId xmlns:a16="http://schemas.microsoft.com/office/drawing/2014/main" id="{2DCAAE79-609B-4FF7-A295-D104AAA4886F}"/>
              </a:ext>
            </a:extLst>
          </p:cNvPr>
          <p:cNvSpPr/>
          <p:nvPr/>
        </p:nvSpPr>
        <p:spPr>
          <a:xfrm>
            <a:off x="4384847" y="3195662"/>
            <a:ext cx="2962794"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FCFAA3FF-1692-482C-9EDD-FBFBACEA1B1D}"/>
              </a:ext>
            </a:extLst>
          </p:cNvPr>
          <p:cNvGrpSpPr/>
          <p:nvPr/>
        </p:nvGrpSpPr>
        <p:grpSpPr>
          <a:xfrm>
            <a:off x="2590903" y="3142538"/>
            <a:ext cx="1752560" cy="582186"/>
            <a:chOff x="1837306" y="5196717"/>
            <a:chExt cx="1943632" cy="582186"/>
          </a:xfrm>
        </p:grpSpPr>
        <p:sp>
          <p:nvSpPr>
            <p:cNvPr id="21" name="Oval 20">
              <a:extLst>
                <a:ext uri="{FF2B5EF4-FFF2-40B4-BE49-F238E27FC236}">
                  <a16:creationId xmlns:a16="http://schemas.microsoft.com/office/drawing/2014/main" id="{461BC551-76A7-4FB7-99EB-F4DE3A2112FE}"/>
                </a:ext>
              </a:extLst>
            </p:cNvPr>
            <p:cNvSpPr/>
            <p:nvPr/>
          </p:nvSpPr>
          <p:spPr>
            <a:xfrm>
              <a:off x="1876739" y="5196717"/>
              <a:ext cx="1145604" cy="582186"/>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2" name="TextBox 21">
              <a:extLst>
                <a:ext uri="{FF2B5EF4-FFF2-40B4-BE49-F238E27FC236}">
                  <a16:creationId xmlns:a16="http://schemas.microsoft.com/office/drawing/2014/main" id="{0D9C97CC-3FCB-495C-A35C-84ABA56B70D0}"/>
                </a:ext>
              </a:extLst>
            </p:cNvPr>
            <p:cNvSpPr txBox="1"/>
            <p:nvPr/>
          </p:nvSpPr>
          <p:spPr>
            <a:xfrm>
              <a:off x="1837306" y="5303144"/>
              <a:ext cx="1943632" cy="369332"/>
            </a:xfrm>
            <a:prstGeom prst="rect">
              <a:avLst/>
            </a:prstGeom>
            <a:noFill/>
          </p:spPr>
          <p:txBody>
            <a:bodyPr wrap="square" rtlCol="0">
              <a:spAutoFit/>
            </a:bodyPr>
            <a:lstStyle/>
            <a:p>
              <a:r>
                <a:rPr lang="en-US" dirty="0"/>
                <a:t>Author 1</a:t>
              </a:r>
            </a:p>
          </p:txBody>
        </p:sp>
      </p:grpSp>
      <p:grpSp>
        <p:nvGrpSpPr>
          <p:cNvPr id="23" name="Group 22">
            <a:extLst>
              <a:ext uri="{FF2B5EF4-FFF2-40B4-BE49-F238E27FC236}">
                <a16:creationId xmlns:a16="http://schemas.microsoft.com/office/drawing/2014/main" id="{B31646BE-E875-4BCC-A3A6-3BD458ADFBA3}"/>
              </a:ext>
            </a:extLst>
          </p:cNvPr>
          <p:cNvGrpSpPr/>
          <p:nvPr/>
        </p:nvGrpSpPr>
        <p:grpSpPr>
          <a:xfrm>
            <a:off x="8127998" y="3153506"/>
            <a:ext cx="664666" cy="582186"/>
            <a:chOff x="1876739" y="5196717"/>
            <a:chExt cx="768641" cy="582186"/>
          </a:xfrm>
        </p:grpSpPr>
        <p:sp>
          <p:nvSpPr>
            <p:cNvPr id="24" name="Oval 23">
              <a:extLst>
                <a:ext uri="{FF2B5EF4-FFF2-40B4-BE49-F238E27FC236}">
                  <a16:creationId xmlns:a16="http://schemas.microsoft.com/office/drawing/2014/main" id="{A08575FD-43E6-440E-B08D-606CE6434E43}"/>
                </a:ext>
              </a:extLst>
            </p:cNvPr>
            <p:cNvSpPr/>
            <p:nvPr/>
          </p:nvSpPr>
          <p:spPr>
            <a:xfrm>
              <a:off x="1876739" y="5196717"/>
              <a:ext cx="768641" cy="582186"/>
            </a:xfrm>
            <a:prstGeom prst="ellipse">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5" name="TextBox 24">
              <a:extLst>
                <a:ext uri="{FF2B5EF4-FFF2-40B4-BE49-F238E27FC236}">
                  <a16:creationId xmlns:a16="http://schemas.microsoft.com/office/drawing/2014/main" id="{A7885296-BB68-440D-9860-6B3A8528ACC8}"/>
                </a:ext>
              </a:extLst>
            </p:cNvPr>
            <p:cNvSpPr txBox="1"/>
            <p:nvPr/>
          </p:nvSpPr>
          <p:spPr>
            <a:xfrm>
              <a:off x="1985828" y="5303144"/>
              <a:ext cx="602027" cy="369332"/>
            </a:xfrm>
            <a:prstGeom prst="rect">
              <a:avLst/>
            </a:prstGeom>
            <a:noFill/>
          </p:spPr>
          <p:txBody>
            <a:bodyPr wrap="square" rtlCol="0">
              <a:spAutoFit/>
            </a:bodyPr>
            <a:lstStyle/>
            <a:p>
              <a:r>
                <a:rPr lang="en-US" dirty="0"/>
                <a:t>DM</a:t>
              </a:r>
            </a:p>
          </p:txBody>
        </p:sp>
      </p:grpSp>
      <p:sp>
        <p:nvSpPr>
          <p:cNvPr id="26" name="Oval 25">
            <a:extLst>
              <a:ext uri="{FF2B5EF4-FFF2-40B4-BE49-F238E27FC236}">
                <a16:creationId xmlns:a16="http://schemas.microsoft.com/office/drawing/2014/main" id="{1E3E99C1-A0F0-46A1-9503-09A7C58CC6F5}"/>
              </a:ext>
            </a:extLst>
          </p:cNvPr>
          <p:cNvSpPr/>
          <p:nvPr/>
        </p:nvSpPr>
        <p:spPr>
          <a:xfrm>
            <a:off x="5497537" y="3667627"/>
            <a:ext cx="974911" cy="582186"/>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7" name="TextBox 26">
            <a:extLst>
              <a:ext uri="{FF2B5EF4-FFF2-40B4-BE49-F238E27FC236}">
                <a16:creationId xmlns:a16="http://schemas.microsoft.com/office/drawing/2014/main" id="{EF68B822-25C5-4375-9094-2549794766F2}"/>
              </a:ext>
            </a:extLst>
          </p:cNvPr>
          <p:cNvSpPr txBox="1"/>
          <p:nvPr/>
        </p:nvSpPr>
        <p:spPr>
          <a:xfrm>
            <a:off x="5526151" y="3774054"/>
            <a:ext cx="1943632" cy="369332"/>
          </a:xfrm>
          <a:prstGeom prst="rect">
            <a:avLst/>
          </a:prstGeom>
          <a:noFill/>
        </p:spPr>
        <p:txBody>
          <a:bodyPr wrap="square" rtlCol="0">
            <a:spAutoFit/>
          </a:bodyPr>
          <a:lstStyle/>
          <a:p>
            <a:r>
              <a:rPr lang="en-US" dirty="0"/>
              <a:t>Paper 1</a:t>
            </a:r>
          </a:p>
        </p:txBody>
      </p:sp>
      <p:cxnSp>
        <p:nvCxnSpPr>
          <p:cNvPr id="28" name="Straight Arrow Connector 27">
            <a:extLst>
              <a:ext uri="{FF2B5EF4-FFF2-40B4-BE49-F238E27FC236}">
                <a16:creationId xmlns:a16="http://schemas.microsoft.com/office/drawing/2014/main" id="{7AC1C5D3-EBB7-481D-A7C2-B630709151DB}"/>
              </a:ext>
            </a:extLst>
          </p:cNvPr>
          <p:cNvCxnSpPr/>
          <p:nvPr/>
        </p:nvCxnSpPr>
        <p:spPr>
          <a:xfrm flipV="1">
            <a:off x="3585984" y="4061933"/>
            <a:ext cx="1916551" cy="941808"/>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BEA8000-290C-4F58-8C65-225174D2DD64}"/>
              </a:ext>
            </a:extLst>
          </p:cNvPr>
          <p:cNvCxnSpPr>
            <a:stCxn id="24" idx="2"/>
          </p:cNvCxnSpPr>
          <p:nvPr/>
        </p:nvCxnSpPr>
        <p:spPr>
          <a:xfrm flipH="1">
            <a:off x="6479163" y="3444599"/>
            <a:ext cx="1648835" cy="514122"/>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FAE3C625-665D-4BA5-B86E-2D70A0FABCA8}"/>
              </a:ext>
            </a:extLst>
          </p:cNvPr>
          <p:cNvGrpSpPr/>
          <p:nvPr/>
        </p:nvGrpSpPr>
        <p:grpSpPr>
          <a:xfrm>
            <a:off x="8142193" y="4604705"/>
            <a:ext cx="788005" cy="582186"/>
            <a:chOff x="9709467" y="5996777"/>
            <a:chExt cx="788005" cy="582186"/>
          </a:xfrm>
        </p:grpSpPr>
        <p:sp useBgFill="1">
          <p:nvSpPr>
            <p:cNvPr id="32" name="Oval 31">
              <a:extLst>
                <a:ext uri="{FF2B5EF4-FFF2-40B4-BE49-F238E27FC236}">
                  <a16:creationId xmlns:a16="http://schemas.microsoft.com/office/drawing/2014/main" id="{142C3832-22F8-4F5D-BA50-8C2DD59A4E8B}"/>
                </a:ext>
              </a:extLst>
            </p:cNvPr>
            <p:cNvSpPr/>
            <p:nvPr/>
          </p:nvSpPr>
          <p:spPr>
            <a:xfrm>
              <a:off x="9709467" y="5996777"/>
              <a:ext cx="788005" cy="582186"/>
            </a:xfrm>
            <a:prstGeom prst="ellipse">
              <a:avLst/>
            </a:prstGeom>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accent6">
                    <a:lumMod val="75000"/>
                  </a:schemeClr>
                </a:solidFill>
              </a:endParaRPr>
            </a:p>
          </p:txBody>
        </p:sp>
        <p:sp>
          <p:nvSpPr>
            <p:cNvPr id="33" name="TextBox 32">
              <a:extLst>
                <a:ext uri="{FF2B5EF4-FFF2-40B4-BE49-F238E27FC236}">
                  <a16:creationId xmlns:a16="http://schemas.microsoft.com/office/drawing/2014/main" id="{F412D9DD-1BE9-4C61-98E1-451EFD0EB936}"/>
                </a:ext>
              </a:extLst>
            </p:cNvPr>
            <p:cNvSpPr txBox="1"/>
            <p:nvPr/>
          </p:nvSpPr>
          <p:spPr>
            <a:xfrm>
              <a:off x="9813014" y="6103204"/>
              <a:ext cx="676553" cy="369332"/>
            </a:xfrm>
            <a:prstGeom prst="rect">
              <a:avLst/>
            </a:prstGeom>
            <a:noFill/>
          </p:spPr>
          <p:txBody>
            <a:bodyPr wrap="square" rtlCol="0">
              <a:spAutoFit/>
            </a:bodyPr>
            <a:lstStyle/>
            <a:p>
              <a:r>
                <a:rPr lang="en-US" dirty="0"/>
                <a:t>KDD</a:t>
              </a:r>
            </a:p>
          </p:txBody>
        </p:sp>
      </p:grpSp>
      <p:sp>
        <p:nvSpPr>
          <p:cNvPr id="34" name="TextBox 33">
            <a:extLst>
              <a:ext uri="{FF2B5EF4-FFF2-40B4-BE49-F238E27FC236}">
                <a16:creationId xmlns:a16="http://schemas.microsoft.com/office/drawing/2014/main" id="{F0FF141E-F6F9-47F7-9A86-654B50817F33}"/>
              </a:ext>
            </a:extLst>
          </p:cNvPr>
          <p:cNvSpPr txBox="1"/>
          <p:nvPr/>
        </p:nvSpPr>
        <p:spPr>
          <a:xfrm>
            <a:off x="4918287" y="3300138"/>
            <a:ext cx="2592621" cy="369332"/>
          </a:xfrm>
          <a:prstGeom prst="rect">
            <a:avLst/>
          </a:prstGeom>
          <a:noFill/>
        </p:spPr>
        <p:txBody>
          <a:bodyPr wrap="square" rtlCol="0">
            <a:spAutoFit/>
          </a:bodyPr>
          <a:lstStyle/>
          <a:p>
            <a:r>
              <a:rPr lang="en-US" dirty="0"/>
              <a:t>Published at 2012</a:t>
            </a:r>
          </a:p>
        </p:txBody>
      </p:sp>
      <p:grpSp>
        <p:nvGrpSpPr>
          <p:cNvPr id="35" name="Group 34">
            <a:extLst>
              <a:ext uri="{FF2B5EF4-FFF2-40B4-BE49-F238E27FC236}">
                <a16:creationId xmlns:a16="http://schemas.microsoft.com/office/drawing/2014/main" id="{537CEFEA-5CE0-4060-A6AF-4B9BC0AB0E90}"/>
              </a:ext>
            </a:extLst>
          </p:cNvPr>
          <p:cNvGrpSpPr/>
          <p:nvPr/>
        </p:nvGrpSpPr>
        <p:grpSpPr>
          <a:xfrm>
            <a:off x="2592350" y="4789371"/>
            <a:ext cx="1681212" cy="582186"/>
            <a:chOff x="1639848" y="5193979"/>
            <a:chExt cx="1943632" cy="582186"/>
          </a:xfrm>
        </p:grpSpPr>
        <p:sp>
          <p:nvSpPr>
            <p:cNvPr id="36" name="Oval 35">
              <a:extLst>
                <a:ext uri="{FF2B5EF4-FFF2-40B4-BE49-F238E27FC236}">
                  <a16:creationId xmlns:a16="http://schemas.microsoft.com/office/drawing/2014/main" id="{F188794E-9F27-401E-B763-4EE1779A69BE}"/>
                </a:ext>
              </a:extLst>
            </p:cNvPr>
            <p:cNvSpPr/>
            <p:nvPr/>
          </p:nvSpPr>
          <p:spPr>
            <a:xfrm>
              <a:off x="1679281" y="5193979"/>
              <a:ext cx="1145604" cy="582186"/>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37" name="TextBox 36">
              <a:extLst>
                <a:ext uri="{FF2B5EF4-FFF2-40B4-BE49-F238E27FC236}">
                  <a16:creationId xmlns:a16="http://schemas.microsoft.com/office/drawing/2014/main" id="{93048BB7-7453-47B8-A43A-194AC964218A}"/>
                </a:ext>
              </a:extLst>
            </p:cNvPr>
            <p:cNvSpPr txBox="1"/>
            <p:nvPr/>
          </p:nvSpPr>
          <p:spPr>
            <a:xfrm>
              <a:off x="1639848" y="5300406"/>
              <a:ext cx="1943632" cy="369332"/>
            </a:xfrm>
            <a:prstGeom prst="rect">
              <a:avLst/>
            </a:prstGeom>
            <a:noFill/>
          </p:spPr>
          <p:txBody>
            <a:bodyPr wrap="square" rtlCol="0">
              <a:spAutoFit/>
            </a:bodyPr>
            <a:lstStyle/>
            <a:p>
              <a:r>
                <a:rPr lang="en-US" dirty="0"/>
                <a:t>Author 2</a:t>
              </a:r>
            </a:p>
          </p:txBody>
        </p:sp>
      </p:grpSp>
      <p:cxnSp>
        <p:nvCxnSpPr>
          <p:cNvPr id="39" name="Straight Arrow Connector 38">
            <a:extLst>
              <a:ext uri="{FF2B5EF4-FFF2-40B4-BE49-F238E27FC236}">
                <a16:creationId xmlns:a16="http://schemas.microsoft.com/office/drawing/2014/main" id="{7972C361-6A45-43BB-9DD5-587F20FD23DE}"/>
              </a:ext>
            </a:extLst>
          </p:cNvPr>
          <p:cNvCxnSpPr>
            <a:endCxn id="37" idx="1"/>
          </p:cNvCxnSpPr>
          <p:nvPr/>
        </p:nvCxnSpPr>
        <p:spPr>
          <a:xfrm>
            <a:off x="1578944" y="4488356"/>
            <a:ext cx="1013406" cy="592108"/>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A16B032-85C8-4321-ACDC-55C7705D218F}"/>
              </a:ext>
            </a:extLst>
          </p:cNvPr>
          <p:cNvCxnSpPr>
            <a:endCxn id="22" idx="1"/>
          </p:cNvCxnSpPr>
          <p:nvPr/>
        </p:nvCxnSpPr>
        <p:spPr>
          <a:xfrm flipV="1">
            <a:off x="1594860" y="3433631"/>
            <a:ext cx="996043" cy="470114"/>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39FEB173-18AF-4881-AA70-3A2BC3B077A0}"/>
              </a:ext>
            </a:extLst>
          </p:cNvPr>
          <p:cNvSpPr/>
          <p:nvPr/>
        </p:nvSpPr>
        <p:spPr>
          <a:xfrm>
            <a:off x="741313" y="3484804"/>
            <a:ext cx="896051"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5957AB6-5977-4420-9787-81B5145AD705}"/>
              </a:ext>
            </a:extLst>
          </p:cNvPr>
          <p:cNvSpPr txBox="1"/>
          <p:nvPr/>
        </p:nvSpPr>
        <p:spPr>
          <a:xfrm>
            <a:off x="944609" y="3939729"/>
            <a:ext cx="832154" cy="369332"/>
          </a:xfrm>
          <a:prstGeom prst="rect">
            <a:avLst/>
          </a:prstGeom>
          <a:noFill/>
        </p:spPr>
        <p:txBody>
          <a:bodyPr wrap="square" rtlCol="0">
            <a:spAutoFit/>
          </a:bodyPr>
          <a:lstStyle/>
          <a:p>
            <a:r>
              <a:rPr lang="en-US" dirty="0"/>
              <a:t>……</a:t>
            </a:r>
          </a:p>
        </p:txBody>
      </p:sp>
      <p:cxnSp>
        <p:nvCxnSpPr>
          <p:cNvPr id="43" name="Straight Arrow Connector 42">
            <a:extLst>
              <a:ext uri="{FF2B5EF4-FFF2-40B4-BE49-F238E27FC236}">
                <a16:creationId xmlns:a16="http://schemas.microsoft.com/office/drawing/2014/main" id="{86599D37-F570-48F4-9BEF-3309606E8BDC}"/>
              </a:ext>
            </a:extLst>
          </p:cNvPr>
          <p:cNvCxnSpPr/>
          <p:nvPr/>
        </p:nvCxnSpPr>
        <p:spPr>
          <a:xfrm flipH="1">
            <a:off x="8930199" y="4348817"/>
            <a:ext cx="983587" cy="510036"/>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3C39EEA-C643-4D51-8440-E8D121B8E8E1}"/>
              </a:ext>
            </a:extLst>
          </p:cNvPr>
          <p:cNvCxnSpPr/>
          <p:nvPr/>
        </p:nvCxnSpPr>
        <p:spPr>
          <a:xfrm flipH="1" flipV="1">
            <a:off x="8812020" y="3462031"/>
            <a:ext cx="1101766" cy="385262"/>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D56E2528-269A-491A-B2A1-11B44DA6F0D9}"/>
              </a:ext>
            </a:extLst>
          </p:cNvPr>
          <p:cNvSpPr/>
          <p:nvPr/>
        </p:nvSpPr>
        <p:spPr>
          <a:xfrm>
            <a:off x="9914461" y="3373092"/>
            <a:ext cx="896051"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747631A-58DB-4EF4-A0EE-22DD919C94DF}"/>
              </a:ext>
            </a:extLst>
          </p:cNvPr>
          <p:cNvSpPr txBox="1"/>
          <p:nvPr/>
        </p:nvSpPr>
        <p:spPr>
          <a:xfrm>
            <a:off x="10117757" y="3828017"/>
            <a:ext cx="832154" cy="369332"/>
          </a:xfrm>
          <a:prstGeom prst="rect">
            <a:avLst/>
          </a:prstGeom>
          <a:noFill/>
        </p:spPr>
        <p:txBody>
          <a:bodyPr wrap="square" rtlCol="0">
            <a:spAutoFit/>
          </a:bodyPr>
          <a:lstStyle/>
          <a:p>
            <a:r>
              <a:rPr lang="en-US" dirty="0"/>
              <a:t>……</a:t>
            </a:r>
          </a:p>
        </p:txBody>
      </p:sp>
      <p:sp>
        <p:nvSpPr>
          <p:cNvPr id="49" name="Rectangle 48">
            <a:extLst>
              <a:ext uri="{FF2B5EF4-FFF2-40B4-BE49-F238E27FC236}">
                <a16:creationId xmlns:a16="http://schemas.microsoft.com/office/drawing/2014/main" id="{E14F9337-2534-460B-832D-E2548F4661D6}"/>
              </a:ext>
            </a:extLst>
          </p:cNvPr>
          <p:cNvSpPr/>
          <p:nvPr/>
        </p:nvSpPr>
        <p:spPr>
          <a:xfrm>
            <a:off x="5596948" y="5347992"/>
            <a:ext cx="776087" cy="507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cxnSp>
        <p:nvCxnSpPr>
          <p:cNvPr id="51" name="Straight Arrow Connector 50">
            <a:extLst>
              <a:ext uri="{FF2B5EF4-FFF2-40B4-BE49-F238E27FC236}">
                <a16:creationId xmlns:a16="http://schemas.microsoft.com/office/drawing/2014/main" id="{3F2633B7-0DEA-4D77-AACC-8138BC4E0A3A}"/>
              </a:ext>
            </a:extLst>
          </p:cNvPr>
          <p:cNvCxnSpPr>
            <a:cxnSpLocks/>
            <a:stCxn id="32" idx="1"/>
          </p:cNvCxnSpPr>
          <p:nvPr/>
        </p:nvCxnSpPr>
        <p:spPr>
          <a:xfrm flipH="1" flipV="1">
            <a:off x="6472450" y="4061934"/>
            <a:ext cx="1785144" cy="628030"/>
          </a:xfrm>
          <a:prstGeom prst="straightConnector1">
            <a:avLst/>
          </a:prstGeom>
          <a:ln w="25400">
            <a:solidFill>
              <a:schemeClr val="tx2">
                <a:lumMod val="20000"/>
                <a:lumOff val="80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7C1D0DC-F39D-40A3-94FF-8C70E7AAB7C7}"/>
              </a:ext>
            </a:extLst>
          </p:cNvPr>
          <p:cNvCxnSpPr>
            <a:cxnSpLocks/>
            <a:endCxn id="26" idx="2"/>
          </p:cNvCxnSpPr>
          <p:nvPr/>
        </p:nvCxnSpPr>
        <p:spPr>
          <a:xfrm>
            <a:off x="3641005" y="3444599"/>
            <a:ext cx="1856532" cy="514121"/>
          </a:xfrm>
          <a:prstGeom prst="straightConnector1">
            <a:avLst/>
          </a:prstGeom>
          <a:ln w="25400">
            <a:solidFill>
              <a:schemeClr val="tx2">
                <a:lumMod val="20000"/>
                <a:lumOff val="80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B82DEB1-41E7-42C2-AAA6-38988D65DB6A}"/>
              </a:ext>
            </a:extLst>
          </p:cNvPr>
          <p:cNvCxnSpPr>
            <a:cxnSpLocks/>
          </p:cNvCxnSpPr>
          <p:nvPr/>
        </p:nvCxnSpPr>
        <p:spPr>
          <a:xfrm flipV="1">
            <a:off x="5832774" y="4249813"/>
            <a:ext cx="1" cy="1098179"/>
          </a:xfrm>
          <a:prstGeom prst="straightConnector1">
            <a:avLst/>
          </a:prstGeom>
          <a:ln w="25400">
            <a:solidFill>
              <a:schemeClr val="tx2">
                <a:lumMod val="20000"/>
                <a:lumOff val="80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8" name="Up Arrow 72">
            <a:extLst>
              <a:ext uri="{FF2B5EF4-FFF2-40B4-BE49-F238E27FC236}">
                <a16:creationId xmlns:a16="http://schemas.microsoft.com/office/drawing/2014/main" id="{B375798D-386D-4E03-982B-3F6201F845A0}"/>
              </a:ext>
            </a:extLst>
          </p:cNvPr>
          <p:cNvSpPr/>
          <p:nvPr/>
        </p:nvSpPr>
        <p:spPr>
          <a:xfrm rot="10800000">
            <a:off x="5920586" y="4313553"/>
            <a:ext cx="350827" cy="983846"/>
          </a:xfrm>
          <a:prstGeom prst="upArrow">
            <a:avLst>
              <a:gd name="adj1" fmla="val 39048"/>
              <a:gd name="adj2" fmla="val 4452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DE8D107F-EE74-4584-82A3-7EC7FB21A59A}"/>
              </a:ext>
            </a:extLst>
          </p:cNvPr>
          <p:cNvSpPr txBox="1"/>
          <p:nvPr/>
        </p:nvSpPr>
        <p:spPr>
          <a:xfrm>
            <a:off x="6151746" y="4500708"/>
            <a:ext cx="1592023" cy="646331"/>
          </a:xfrm>
          <a:prstGeom prst="rect">
            <a:avLst/>
          </a:prstGeom>
          <a:noFill/>
        </p:spPr>
        <p:txBody>
          <a:bodyPr wrap="square" rtlCol="0">
            <a:spAutoFit/>
          </a:bodyPr>
          <a:lstStyle/>
          <a:p>
            <a:r>
              <a:rPr lang="en-US" altLang="zh-CN" dirty="0"/>
              <a:t>1:</a:t>
            </a:r>
            <a:r>
              <a:rPr lang="zh-CN" altLang="en-US" dirty="0"/>
              <a:t> </a:t>
            </a:r>
            <a:r>
              <a:rPr lang="en-US" altLang="zh-CN" dirty="0"/>
              <a:t>Generate</a:t>
            </a:r>
            <a:r>
              <a:rPr lang="zh-CN" altLang="en-US" dirty="0"/>
              <a:t> </a:t>
            </a:r>
            <a:r>
              <a:rPr lang="en-US" altLang="zh-CN" dirty="0"/>
              <a:t>Node</a:t>
            </a:r>
            <a:r>
              <a:rPr lang="zh-CN" altLang="en-US" dirty="0"/>
              <a:t> </a:t>
            </a:r>
            <a:r>
              <a:rPr lang="en-US" altLang="zh-CN" dirty="0"/>
              <a:t>Attribute</a:t>
            </a:r>
            <a:endParaRPr lang="en-US" dirty="0"/>
          </a:p>
        </p:txBody>
      </p:sp>
      <p:sp>
        <p:nvSpPr>
          <p:cNvPr id="50" name="TextBox 49">
            <a:extLst>
              <a:ext uri="{FF2B5EF4-FFF2-40B4-BE49-F238E27FC236}">
                <a16:creationId xmlns:a16="http://schemas.microsoft.com/office/drawing/2014/main" id="{C20EE1FF-F9D0-4713-B05B-901890CB2470}"/>
              </a:ext>
            </a:extLst>
          </p:cNvPr>
          <p:cNvSpPr txBox="1"/>
          <p:nvPr/>
        </p:nvSpPr>
        <p:spPr>
          <a:xfrm>
            <a:off x="1278917" y="1170081"/>
            <a:ext cx="9421739" cy="1261884"/>
          </a:xfrm>
          <a:prstGeom prst="rect">
            <a:avLst/>
          </a:prstGeom>
          <a:noFill/>
        </p:spPr>
        <p:txBody>
          <a:bodyPr wrap="square" rtlCol="0">
            <a:spAutoFit/>
          </a:bodyPr>
          <a:lstStyle/>
          <a:p>
            <a:pPr marL="342900" indent="-342900">
              <a:buFont typeface="Arial" panose="020B0604020202020204" pitchFamily="34" charset="0"/>
              <a:buChar char="•"/>
            </a:pPr>
            <a:r>
              <a:rPr lang="en-US" sz="2000" dirty="0"/>
              <a:t>To maintain the </a:t>
            </a:r>
            <a:r>
              <a:rPr lang="en-US" sz="2000" b="1" dirty="0">
                <a:solidFill>
                  <a:schemeClr val="accent1"/>
                </a:solidFill>
              </a:rPr>
              <a:t>dependency between attribute and structure</a:t>
            </a:r>
            <a:r>
              <a:rPr lang="en-US" sz="2000" dirty="0"/>
              <a:t>, we incorporate </a:t>
            </a:r>
            <a:r>
              <a:rPr lang="en-US" sz="2000" b="1" dirty="0">
                <a:solidFill>
                  <a:schemeClr val="accent1"/>
                </a:solidFill>
              </a:rPr>
              <a:t>observed edges</a:t>
            </a:r>
            <a:r>
              <a:rPr lang="en-US" sz="2000" dirty="0"/>
              <a:t>, and decompose the generation into two coupled steps:</a:t>
            </a:r>
          </a:p>
          <a:p>
            <a:pPr marL="800100" lvl="1" indent="-342900">
              <a:buFont typeface="Arial" panose="020B0604020202020204" pitchFamily="34" charset="0"/>
              <a:buChar char="•"/>
            </a:pPr>
            <a:r>
              <a:rPr lang="en-US" dirty="0"/>
              <a:t>Given observed edges, generate node attributes;</a:t>
            </a:r>
          </a:p>
          <a:p>
            <a:pPr marL="800100" lvl="1" indent="-342900">
              <a:buFont typeface="Arial" panose="020B0604020202020204" pitchFamily="34" charset="0"/>
              <a:buChar char="•"/>
            </a:pPr>
            <a:r>
              <a:rPr lang="en-US" dirty="0"/>
              <a:t>Given observed edges and generated attributes, generate masked edges.</a:t>
            </a:r>
          </a:p>
        </p:txBody>
      </p:sp>
      <p:cxnSp>
        <p:nvCxnSpPr>
          <p:cNvPr id="55" name="Straight Arrow Connector 54">
            <a:extLst>
              <a:ext uri="{FF2B5EF4-FFF2-40B4-BE49-F238E27FC236}">
                <a16:creationId xmlns:a16="http://schemas.microsoft.com/office/drawing/2014/main" id="{97EED45C-B8D9-4AEB-BC77-2ECD287C8FE3}"/>
              </a:ext>
            </a:extLst>
          </p:cNvPr>
          <p:cNvCxnSpPr>
            <a:cxnSpLocks/>
          </p:cNvCxnSpPr>
          <p:nvPr/>
        </p:nvCxnSpPr>
        <p:spPr>
          <a:xfrm flipH="1">
            <a:off x="1637365" y="4004440"/>
            <a:ext cx="3888786" cy="184492"/>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7463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169B0E-C7C1-4A8E-93E6-8836CA8B2457}"/>
              </a:ext>
            </a:extLst>
          </p:cNvPr>
          <p:cNvSpPr>
            <a:spLocks noGrp="1"/>
          </p:cNvSpPr>
          <p:nvPr>
            <p:ph type="title"/>
          </p:nvPr>
        </p:nvSpPr>
        <p:spPr>
          <a:xfrm>
            <a:off x="1654629" y="122945"/>
            <a:ext cx="8828315" cy="1118227"/>
          </a:xfrm>
        </p:spPr>
        <p:txBody>
          <a:bodyPr>
            <a:normAutofit fontScale="90000"/>
          </a:bodyPr>
          <a:lstStyle/>
          <a:p>
            <a:r>
              <a:rPr lang="en-US" dirty="0"/>
              <a:t>Factorizing Attributed Graph Generation</a:t>
            </a:r>
          </a:p>
        </p:txBody>
      </p:sp>
      <p:sp>
        <p:nvSpPr>
          <p:cNvPr id="19" name="Oval 18">
            <a:extLst>
              <a:ext uri="{FF2B5EF4-FFF2-40B4-BE49-F238E27FC236}">
                <a16:creationId xmlns:a16="http://schemas.microsoft.com/office/drawing/2014/main" id="{2DCAAE79-609B-4FF7-A295-D104AAA4886F}"/>
              </a:ext>
            </a:extLst>
          </p:cNvPr>
          <p:cNvSpPr/>
          <p:nvPr/>
        </p:nvSpPr>
        <p:spPr>
          <a:xfrm>
            <a:off x="4384847" y="3195662"/>
            <a:ext cx="2962794"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FCFAA3FF-1692-482C-9EDD-FBFBACEA1B1D}"/>
              </a:ext>
            </a:extLst>
          </p:cNvPr>
          <p:cNvGrpSpPr/>
          <p:nvPr/>
        </p:nvGrpSpPr>
        <p:grpSpPr>
          <a:xfrm>
            <a:off x="2590903" y="3142538"/>
            <a:ext cx="1752560" cy="582186"/>
            <a:chOff x="1837306" y="5196717"/>
            <a:chExt cx="1943632" cy="582186"/>
          </a:xfrm>
        </p:grpSpPr>
        <p:sp>
          <p:nvSpPr>
            <p:cNvPr id="21" name="Oval 20">
              <a:extLst>
                <a:ext uri="{FF2B5EF4-FFF2-40B4-BE49-F238E27FC236}">
                  <a16:creationId xmlns:a16="http://schemas.microsoft.com/office/drawing/2014/main" id="{461BC551-76A7-4FB7-99EB-F4DE3A2112FE}"/>
                </a:ext>
              </a:extLst>
            </p:cNvPr>
            <p:cNvSpPr/>
            <p:nvPr/>
          </p:nvSpPr>
          <p:spPr>
            <a:xfrm>
              <a:off x="1876739" y="5196717"/>
              <a:ext cx="1145604" cy="582186"/>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2" name="TextBox 21">
              <a:extLst>
                <a:ext uri="{FF2B5EF4-FFF2-40B4-BE49-F238E27FC236}">
                  <a16:creationId xmlns:a16="http://schemas.microsoft.com/office/drawing/2014/main" id="{0D9C97CC-3FCB-495C-A35C-84ABA56B70D0}"/>
                </a:ext>
              </a:extLst>
            </p:cNvPr>
            <p:cNvSpPr txBox="1"/>
            <p:nvPr/>
          </p:nvSpPr>
          <p:spPr>
            <a:xfrm>
              <a:off x="1837306" y="5303144"/>
              <a:ext cx="1943632" cy="369332"/>
            </a:xfrm>
            <a:prstGeom prst="rect">
              <a:avLst/>
            </a:prstGeom>
            <a:noFill/>
          </p:spPr>
          <p:txBody>
            <a:bodyPr wrap="square" rtlCol="0">
              <a:spAutoFit/>
            </a:bodyPr>
            <a:lstStyle/>
            <a:p>
              <a:r>
                <a:rPr lang="en-US" dirty="0"/>
                <a:t>Author 1</a:t>
              </a:r>
            </a:p>
          </p:txBody>
        </p:sp>
      </p:grpSp>
      <p:grpSp>
        <p:nvGrpSpPr>
          <p:cNvPr id="23" name="Group 22">
            <a:extLst>
              <a:ext uri="{FF2B5EF4-FFF2-40B4-BE49-F238E27FC236}">
                <a16:creationId xmlns:a16="http://schemas.microsoft.com/office/drawing/2014/main" id="{B31646BE-E875-4BCC-A3A6-3BD458ADFBA3}"/>
              </a:ext>
            </a:extLst>
          </p:cNvPr>
          <p:cNvGrpSpPr/>
          <p:nvPr/>
        </p:nvGrpSpPr>
        <p:grpSpPr>
          <a:xfrm>
            <a:off x="8127998" y="3153506"/>
            <a:ext cx="664666" cy="582186"/>
            <a:chOff x="1876739" y="5196717"/>
            <a:chExt cx="768641" cy="582186"/>
          </a:xfrm>
        </p:grpSpPr>
        <p:sp>
          <p:nvSpPr>
            <p:cNvPr id="24" name="Oval 23">
              <a:extLst>
                <a:ext uri="{FF2B5EF4-FFF2-40B4-BE49-F238E27FC236}">
                  <a16:creationId xmlns:a16="http://schemas.microsoft.com/office/drawing/2014/main" id="{A08575FD-43E6-440E-B08D-606CE6434E43}"/>
                </a:ext>
              </a:extLst>
            </p:cNvPr>
            <p:cNvSpPr/>
            <p:nvPr/>
          </p:nvSpPr>
          <p:spPr>
            <a:xfrm>
              <a:off x="1876739" y="5196717"/>
              <a:ext cx="768641" cy="582186"/>
            </a:xfrm>
            <a:prstGeom prst="ellipse">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5" name="TextBox 24">
              <a:extLst>
                <a:ext uri="{FF2B5EF4-FFF2-40B4-BE49-F238E27FC236}">
                  <a16:creationId xmlns:a16="http://schemas.microsoft.com/office/drawing/2014/main" id="{A7885296-BB68-440D-9860-6B3A8528ACC8}"/>
                </a:ext>
              </a:extLst>
            </p:cNvPr>
            <p:cNvSpPr txBox="1"/>
            <p:nvPr/>
          </p:nvSpPr>
          <p:spPr>
            <a:xfrm>
              <a:off x="1985828" y="5303144"/>
              <a:ext cx="602027" cy="369332"/>
            </a:xfrm>
            <a:prstGeom prst="rect">
              <a:avLst/>
            </a:prstGeom>
            <a:noFill/>
          </p:spPr>
          <p:txBody>
            <a:bodyPr wrap="square" rtlCol="0">
              <a:spAutoFit/>
            </a:bodyPr>
            <a:lstStyle/>
            <a:p>
              <a:r>
                <a:rPr lang="en-US" dirty="0"/>
                <a:t>DM</a:t>
              </a:r>
            </a:p>
          </p:txBody>
        </p:sp>
      </p:grpSp>
      <p:sp>
        <p:nvSpPr>
          <p:cNvPr id="26" name="Oval 25">
            <a:extLst>
              <a:ext uri="{FF2B5EF4-FFF2-40B4-BE49-F238E27FC236}">
                <a16:creationId xmlns:a16="http://schemas.microsoft.com/office/drawing/2014/main" id="{1E3E99C1-A0F0-46A1-9503-09A7C58CC6F5}"/>
              </a:ext>
            </a:extLst>
          </p:cNvPr>
          <p:cNvSpPr/>
          <p:nvPr/>
        </p:nvSpPr>
        <p:spPr>
          <a:xfrm>
            <a:off x="5497537" y="3667627"/>
            <a:ext cx="974911" cy="582186"/>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27" name="TextBox 26">
            <a:extLst>
              <a:ext uri="{FF2B5EF4-FFF2-40B4-BE49-F238E27FC236}">
                <a16:creationId xmlns:a16="http://schemas.microsoft.com/office/drawing/2014/main" id="{EF68B822-25C5-4375-9094-2549794766F2}"/>
              </a:ext>
            </a:extLst>
          </p:cNvPr>
          <p:cNvSpPr txBox="1"/>
          <p:nvPr/>
        </p:nvSpPr>
        <p:spPr>
          <a:xfrm>
            <a:off x="5526151" y="3774054"/>
            <a:ext cx="1943632" cy="369332"/>
          </a:xfrm>
          <a:prstGeom prst="rect">
            <a:avLst/>
          </a:prstGeom>
          <a:noFill/>
        </p:spPr>
        <p:txBody>
          <a:bodyPr wrap="square" rtlCol="0">
            <a:spAutoFit/>
          </a:bodyPr>
          <a:lstStyle/>
          <a:p>
            <a:r>
              <a:rPr lang="en-US" dirty="0"/>
              <a:t>Paper 1</a:t>
            </a:r>
          </a:p>
        </p:txBody>
      </p:sp>
      <p:cxnSp>
        <p:nvCxnSpPr>
          <p:cNvPr id="28" name="Straight Arrow Connector 27">
            <a:extLst>
              <a:ext uri="{FF2B5EF4-FFF2-40B4-BE49-F238E27FC236}">
                <a16:creationId xmlns:a16="http://schemas.microsoft.com/office/drawing/2014/main" id="{7AC1C5D3-EBB7-481D-A7C2-B630709151DB}"/>
              </a:ext>
            </a:extLst>
          </p:cNvPr>
          <p:cNvCxnSpPr/>
          <p:nvPr/>
        </p:nvCxnSpPr>
        <p:spPr>
          <a:xfrm flipV="1">
            <a:off x="3585984" y="4061933"/>
            <a:ext cx="1916551" cy="941808"/>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BEA8000-290C-4F58-8C65-225174D2DD64}"/>
              </a:ext>
            </a:extLst>
          </p:cNvPr>
          <p:cNvCxnSpPr>
            <a:stCxn id="24" idx="2"/>
          </p:cNvCxnSpPr>
          <p:nvPr/>
        </p:nvCxnSpPr>
        <p:spPr>
          <a:xfrm flipH="1">
            <a:off x="6479163" y="3444599"/>
            <a:ext cx="1648835" cy="514122"/>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FAE3C625-665D-4BA5-B86E-2D70A0FABCA8}"/>
              </a:ext>
            </a:extLst>
          </p:cNvPr>
          <p:cNvGrpSpPr/>
          <p:nvPr/>
        </p:nvGrpSpPr>
        <p:grpSpPr>
          <a:xfrm>
            <a:off x="8142193" y="4604705"/>
            <a:ext cx="788005" cy="582186"/>
            <a:chOff x="9709467" y="5996777"/>
            <a:chExt cx="788005" cy="582186"/>
          </a:xfrm>
        </p:grpSpPr>
        <p:sp useBgFill="1">
          <p:nvSpPr>
            <p:cNvPr id="32" name="Oval 31">
              <a:extLst>
                <a:ext uri="{FF2B5EF4-FFF2-40B4-BE49-F238E27FC236}">
                  <a16:creationId xmlns:a16="http://schemas.microsoft.com/office/drawing/2014/main" id="{142C3832-22F8-4F5D-BA50-8C2DD59A4E8B}"/>
                </a:ext>
              </a:extLst>
            </p:cNvPr>
            <p:cNvSpPr/>
            <p:nvPr/>
          </p:nvSpPr>
          <p:spPr>
            <a:xfrm>
              <a:off x="9709467" y="5996777"/>
              <a:ext cx="788005" cy="582186"/>
            </a:xfrm>
            <a:prstGeom prst="ellipse">
              <a:avLst/>
            </a:prstGeom>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accent6">
                    <a:lumMod val="75000"/>
                  </a:schemeClr>
                </a:solidFill>
              </a:endParaRPr>
            </a:p>
          </p:txBody>
        </p:sp>
        <p:sp>
          <p:nvSpPr>
            <p:cNvPr id="33" name="TextBox 32">
              <a:extLst>
                <a:ext uri="{FF2B5EF4-FFF2-40B4-BE49-F238E27FC236}">
                  <a16:creationId xmlns:a16="http://schemas.microsoft.com/office/drawing/2014/main" id="{F412D9DD-1BE9-4C61-98E1-451EFD0EB936}"/>
                </a:ext>
              </a:extLst>
            </p:cNvPr>
            <p:cNvSpPr txBox="1"/>
            <p:nvPr/>
          </p:nvSpPr>
          <p:spPr>
            <a:xfrm>
              <a:off x="9813014" y="6103204"/>
              <a:ext cx="676553" cy="369332"/>
            </a:xfrm>
            <a:prstGeom prst="rect">
              <a:avLst/>
            </a:prstGeom>
            <a:noFill/>
          </p:spPr>
          <p:txBody>
            <a:bodyPr wrap="square" rtlCol="0">
              <a:spAutoFit/>
            </a:bodyPr>
            <a:lstStyle/>
            <a:p>
              <a:r>
                <a:rPr lang="en-US" dirty="0"/>
                <a:t>KDD</a:t>
              </a:r>
            </a:p>
          </p:txBody>
        </p:sp>
      </p:grpSp>
      <p:sp>
        <p:nvSpPr>
          <p:cNvPr id="34" name="TextBox 33">
            <a:extLst>
              <a:ext uri="{FF2B5EF4-FFF2-40B4-BE49-F238E27FC236}">
                <a16:creationId xmlns:a16="http://schemas.microsoft.com/office/drawing/2014/main" id="{F0FF141E-F6F9-47F7-9A86-654B50817F33}"/>
              </a:ext>
            </a:extLst>
          </p:cNvPr>
          <p:cNvSpPr txBox="1"/>
          <p:nvPr/>
        </p:nvSpPr>
        <p:spPr>
          <a:xfrm>
            <a:off x="4918287" y="3300138"/>
            <a:ext cx="2592621" cy="369332"/>
          </a:xfrm>
          <a:prstGeom prst="rect">
            <a:avLst/>
          </a:prstGeom>
          <a:noFill/>
        </p:spPr>
        <p:txBody>
          <a:bodyPr wrap="square" rtlCol="0">
            <a:spAutoFit/>
          </a:bodyPr>
          <a:lstStyle/>
          <a:p>
            <a:r>
              <a:rPr lang="en-US" dirty="0"/>
              <a:t>Published at 2012</a:t>
            </a:r>
          </a:p>
        </p:txBody>
      </p:sp>
      <p:grpSp>
        <p:nvGrpSpPr>
          <p:cNvPr id="35" name="Group 34">
            <a:extLst>
              <a:ext uri="{FF2B5EF4-FFF2-40B4-BE49-F238E27FC236}">
                <a16:creationId xmlns:a16="http://schemas.microsoft.com/office/drawing/2014/main" id="{537CEFEA-5CE0-4060-A6AF-4B9BC0AB0E90}"/>
              </a:ext>
            </a:extLst>
          </p:cNvPr>
          <p:cNvGrpSpPr/>
          <p:nvPr/>
        </p:nvGrpSpPr>
        <p:grpSpPr>
          <a:xfrm>
            <a:off x="2592350" y="4789371"/>
            <a:ext cx="1681212" cy="582186"/>
            <a:chOff x="1639848" y="5193979"/>
            <a:chExt cx="1943632" cy="582186"/>
          </a:xfrm>
        </p:grpSpPr>
        <p:sp>
          <p:nvSpPr>
            <p:cNvPr id="36" name="Oval 35">
              <a:extLst>
                <a:ext uri="{FF2B5EF4-FFF2-40B4-BE49-F238E27FC236}">
                  <a16:creationId xmlns:a16="http://schemas.microsoft.com/office/drawing/2014/main" id="{F188794E-9F27-401E-B763-4EE1779A69BE}"/>
                </a:ext>
              </a:extLst>
            </p:cNvPr>
            <p:cNvSpPr/>
            <p:nvPr/>
          </p:nvSpPr>
          <p:spPr>
            <a:xfrm>
              <a:off x="1679281" y="5193979"/>
              <a:ext cx="1145604" cy="582186"/>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25000" dirty="0">
                <a:solidFill>
                  <a:schemeClr val="tx1"/>
                </a:solidFill>
              </a:endParaRPr>
            </a:p>
          </p:txBody>
        </p:sp>
        <p:sp>
          <p:nvSpPr>
            <p:cNvPr id="37" name="TextBox 36">
              <a:extLst>
                <a:ext uri="{FF2B5EF4-FFF2-40B4-BE49-F238E27FC236}">
                  <a16:creationId xmlns:a16="http://schemas.microsoft.com/office/drawing/2014/main" id="{93048BB7-7453-47B8-A43A-194AC964218A}"/>
                </a:ext>
              </a:extLst>
            </p:cNvPr>
            <p:cNvSpPr txBox="1"/>
            <p:nvPr/>
          </p:nvSpPr>
          <p:spPr>
            <a:xfrm>
              <a:off x="1639848" y="5300406"/>
              <a:ext cx="1943632" cy="369332"/>
            </a:xfrm>
            <a:prstGeom prst="rect">
              <a:avLst/>
            </a:prstGeom>
            <a:noFill/>
          </p:spPr>
          <p:txBody>
            <a:bodyPr wrap="square" rtlCol="0">
              <a:spAutoFit/>
            </a:bodyPr>
            <a:lstStyle/>
            <a:p>
              <a:r>
                <a:rPr lang="en-US" dirty="0"/>
                <a:t>Author 2</a:t>
              </a:r>
            </a:p>
          </p:txBody>
        </p:sp>
      </p:grpSp>
      <p:cxnSp>
        <p:nvCxnSpPr>
          <p:cNvPr id="39" name="Straight Arrow Connector 38">
            <a:extLst>
              <a:ext uri="{FF2B5EF4-FFF2-40B4-BE49-F238E27FC236}">
                <a16:creationId xmlns:a16="http://schemas.microsoft.com/office/drawing/2014/main" id="{7972C361-6A45-43BB-9DD5-587F20FD23DE}"/>
              </a:ext>
            </a:extLst>
          </p:cNvPr>
          <p:cNvCxnSpPr>
            <a:endCxn id="37" idx="1"/>
          </p:cNvCxnSpPr>
          <p:nvPr/>
        </p:nvCxnSpPr>
        <p:spPr>
          <a:xfrm>
            <a:off x="1578944" y="4488356"/>
            <a:ext cx="1013406" cy="592108"/>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A16B032-85C8-4321-ACDC-55C7705D218F}"/>
              </a:ext>
            </a:extLst>
          </p:cNvPr>
          <p:cNvCxnSpPr>
            <a:endCxn id="22" idx="1"/>
          </p:cNvCxnSpPr>
          <p:nvPr/>
        </p:nvCxnSpPr>
        <p:spPr>
          <a:xfrm flipV="1">
            <a:off x="1594860" y="3433631"/>
            <a:ext cx="996043" cy="470114"/>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39FEB173-18AF-4881-AA70-3A2BC3B077A0}"/>
              </a:ext>
            </a:extLst>
          </p:cNvPr>
          <p:cNvSpPr/>
          <p:nvPr/>
        </p:nvSpPr>
        <p:spPr>
          <a:xfrm>
            <a:off x="741313" y="3484804"/>
            <a:ext cx="896051"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5957AB6-5977-4420-9787-81B5145AD705}"/>
              </a:ext>
            </a:extLst>
          </p:cNvPr>
          <p:cNvSpPr txBox="1"/>
          <p:nvPr/>
        </p:nvSpPr>
        <p:spPr>
          <a:xfrm>
            <a:off x="944609" y="3939729"/>
            <a:ext cx="832154" cy="369332"/>
          </a:xfrm>
          <a:prstGeom prst="rect">
            <a:avLst/>
          </a:prstGeom>
          <a:noFill/>
        </p:spPr>
        <p:txBody>
          <a:bodyPr wrap="square" rtlCol="0">
            <a:spAutoFit/>
          </a:bodyPr>
          <a:lstStyle/>
          <a:p>
            <a:r>
              <a:rPr lang="en-US" dirty="0"/>
              <a:t>……</a:t>
            </a:r>
          </a:p>
        </p:txBody>
      </p:sp>
      <p:cxnSp>
        <p:nvCxnSpPr>
          <p:cNvPr id="43" name="Straight Arrow Connector 42">
            <a:extLst>
              <a:ext uri="{FF2B5EF4-FFF2-40B4-BE49-F238E27FC236}">
                <a16:creationId xmlns:a16="http://schemas.microsoft.com/office/drawing/2014/main" id="{86599D37-F570-48F4-9BEF-3309606E8BDC}"/>
              </a:ext>
            </a:extLst>
          </p:cNvPr>
          <p:cNvCxnSpPr/>
          <p:nvPr/>
        </p:nvCxnSpPr>
        <p:spPr>
          <a:xfrm flipH="1">
            <a:off x="8930199" y="4348817"/>
            <a:ext cx="983587" cy="510036"/>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3C39EEA-C643-4D51-8440-E8D121B8E8E1}"/>
              </a:ext>
            </a:extLst>
          </p:cNvPr>
          <p:cNvCxnSpPr/>
          <p:nvPr/>
        </p:nvCxnSpPr>
        <p:spPr>
          <a:xfrm flipH="1" flipV="1">
            <a:off x="8812020" y="3462031"/>
            <a:ext cx="1101766" cy="385262"/>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D56E2528-269A-491A-B2A1-11B44DA6F0D9}"/>
              </a:ext>
            </a:extLst>
          </p:cNvPr>
          <p:cNvSpPr/>
          <p:nvPr/>
        </p:nvSpPr>
        <p:spPr>
          <a:xfrm>
            <a:off x="9914461" y="3373092"/>
            <a:ext cx="896051" cy="1338040"/>
          </a:xfrm>
          <a:prstGeom prst="ellipse">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747631A-58DB-4EF4-A0EE-22DD919C94DF}"/>
              </a:ext>
            </a:extLst>
          </p:cNvPr>
          <p:cNvSpPr txBox="1"/>
          <p:nvPr/>
        </p:nvSpPr>
        <p:spPr>
          <a:xfrm>
            <a:off x="10117757" y="3828017"/>
            <a:ext cx="832154" cy="369332"/>
          </a:xfrm>
          <a:prstGeom prst="rect">
            <a:avLst/>
          </a:prstGeom>
          <a:noFill/>
        </p:spPr>
        <p:txBody>
          <a:bodyPr wrap="square" rtlCol="0">
            <a:spAutoFit/>
          </a:bodyPr>
          <a:lstStyle/>
          <a:p>
            <a:r>
              <a:rPr lang="en-US" dirty="0"/>
              <a:t>……</a:t>
            </a:r>
          </a:p>
        </p:txBody>
      </p:sp>
      <p:sp>
        <p:nvSpPr>
          <p:cNvPr id="49" name="Rectangle 48">
            <a:extLst>
              <a:ext uri="{FF2B5EF4-FFF2-40B4-BE49-F238E27FC236}">
                <a16:creationId xmlns:a16="http://schemas.microsoft.com/office/drawing/2014/main" id="{E14F9337-2534-460B-832D-E2548F4661D6}"/>
              </a:ext>
            </a:extLst>
          </p:cNvPr>
          <p:cNvSpPr/>
          <p:nvPr/>
        </p:nvSpPr>
        <p:spPr>
          <a:xfrm>
            <a:off x="5596948" y="5347992"/>
            <a:ext cx="776087" cy="507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cxnSp>
        <p:nvCxnSpPr>
          <p:cNvPr id="51" name="Straight Arrow Connector 50">
            <a:extLst>
              <a:ext uri="{FF2B5EF4-FFF2-40B4-BE49-F238E27FC236}">
                <a16:creationId xmlns:a16="http://schemas.microsoft.com/office/drawing/2014/main" id="{3F2633B7-0DEA-4D77-AACC-8138BC4E0A3A}"/>
              </a:ext>
            </a:extLst>
          </p:cNvPr>
          <p:cNvCxnSpPr>
            <a:cxnSpLocks/>
            <a:stCxn id="32" idx="1"/>
          </p:cNvCxnSpPr>
          <p:nvPr/>
        </p:nvCxnSpPr>
        <p:spPr>
          <a:xfrm flipH="1" flipV="1">
            <a:off x="6472450" y="4061934"/>
            <a:ext cx="1785144" cy="628030"/>
          </a:xfrm>
          <a:prstGeom prst="straightConnector1">
            <a:avLst/>
          </a:prstGeom>
          <a:ln w="25400">
            <a:solidFill>
              <a:schemeClr val="tx2">
                <a:lumMod val="20000"/>
                <a:lumOff val="80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7C1D0DC-F39D-40A3-94FF-8C70E7AAB7C7}"/>
              </a:ext>
            </a:extLst>
          </p:cNvPr>
          <p:cNvCxnSpPr>
            <a:cxnSpLocks/>
            <a:endCxn id="26" idx="2"/>
          </p:cNvCxnSpPr>
          <p:nvPr/>
        </p:nvCxnSpPr>
        <p:spPr>
          <a:xfrm>
            <a:off x="3641005" y="3444599"/>
            <a:ext cx="1856532" cy="514121"/>
          </a:xfrm>
          <a:prstGeom prst="straightConnector1">
            <a:avLst/>
          </a:prstGeom>
          <a:ln w="25400">
            <a:solidFill>
              <a:schemeClr val="tx2">
                <a:lumMod val="20000"/>
                <a:lumOff val="80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8" name="Up Arrow 72">
            <a:extLst>
              <a:ext uri="{FF2B5EF4-FFF2-40B4-BE49-F238E27FC236}">
                <a16:creationId xmlns:a16="http://schemas.microsoft.com/office/drawing/2014/main" id="{3E8CC2CF-800C-4BB7-837F-5B39EA4F67B6}"/>
              </a:ext>
            </a:extLst>
          </p:cNvPr>
          <p:cNvSpPr/>
          <p:nvPr/>
        </p:nvSpPr>
        <p:spPr>
          <a:xfrm>
            <a:off x="5797274" y="4313553"/>
            <a:ext cx="350827" cy="983846"/>
          </a:xfrm>
          <a:prstGeom prst="upArrow">
            <a:avLst>
              <a:gd name="adj1" fmla="val 39048"/>
              <a:gd name="adj2" fmla="val 4452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Up Arrow 72">
            <a:extLst>
              <a:ext uri="{FF2B5EF4-FFF2-40B4-BE49-F238E27FC236}">
                <a16:creationId xmlns:a16="http://schemas.microsoft.com/office/drawing/2014/main" id="{19393BA6-ADBE-4FEC-B07F-3876CE5DA926}"/>
              </a:ext>
            </a:extLst>
          </p:cNvPr>
          <p:cNvSpPr/>
          <p:nvPr/>
        </p:nvSpPr>
        <p:spPr>
          <a:xfrm rot="6591771">
            <a:off x="7151848" y="3529313"/>
            <a:ext cx="227515" cy="1861884"/>
          </a:xfrm>
          <a:prstGeom prst="upArrow">
            <a:avLst>
              <a:gd name="adj1" fmla="val 39048"/>
              <a:gd name="adj2" fmla="val 4452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Up Arrow 72">
            <a:extLst>
              <a:ext uri="{FF2B5EF4-FFF2-40B4-BE49-F238E27FC236}">
                <a16:creationId xmlns:a16="http://schemas.microsoft.com/office/drawing/2014/main" id="{981BFE79-2460-4140-AC50-A6005F0645E5}"/>
              </a:ext>
            </a:extLst>
          </p:cNvPr>
          <p:cNvSpPr/>
          <p:nvPr/>
        </p:nvSpPr>
        <p:spPr>
          <a:xfrm rot="17169387">
            <a:off x="4484098" y="2634956"/>
            <a:ext cx="227515" cy="1861884"/>
          </a:xfrm>
          <a:prstGeom prst="upArrow">
            <a:avLst>
              <a:gd name="adj1" fmla="val 39048"/>
              <a:gd name="adj2" fmla="val 4452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683DCD49-2131-4E3C-B561-A5D548748C2C}"/>
              </a:ext>
            </a:extLst>
          </p:cNvPr>
          <p:cNvSpPr txBox="1"/>
          <p:nvPr/>
        </p:nvSpPr>
        <p:spPr>
          <a:xfrm>
            <a:off x="3641005" y="2653807"/>
            <a:ext cx="1592023" cy="646331"/>
          </a:xfrm>
          <a:prstGeom prst="rect">
            <a:avLst/>
          </a:prstGeom>
          <a:noFill/>
        </p:spPr>
        <p:txBody>
          <a:bodyPr wrap="square" rtlCol="0">
            <a:spAutoFit/>
          </a:bodyPr>
          <a:lstStyle/>
          <a:p>
            <a:r>
              <a:rPr lang="en-US" altLang="zh-CN" dirty="0"/>
              <a:t>2:</a:t>
            </a:r>
            <a:r>
              <a:rPr lang="zh-CN" altLang="en-US" dirty="0"/>
              <a:t> </a:t>
            </a:r>
            <a:r>
              <a:rPr lang="en-US" altLang="zh-CN" dirty="0"/>
              <a:t>Generate</a:t>
            </a:r>
            <a:r>
              <a:rPr lang="zh-CN" altLang="en-US" dirty="0"/>
              <a:t> </a:t>
            </a:r>
            <a:r>
              <a:rPr lang="en-US" altLang="zh-CN" dirty="0"/>
              <a:t>masked edges</a:t>
            </a:r>
            <a:endParaRPr lang="en-US" dirty="0"/>
          </a:p>
        </p:txBody>
      </p:sp>
      <p:sp>
        <p:nvSpPr>
          <p:cNvPr id="47" name="TextBox 46">
            <a:extLst>
              <a:ext uri="{FF2B5EF4-FFF2-40B4-BE49-F238E27FC236}">
                <a16:creationId xmlns:a16="http://schemas.microsoft.com/office/drawing/2014/main" id="{6607B087-9F52-4C04-9B02-D8B9FAE94A76}"/>
              </a:ext>
            </a:extLst>
          </p:cNvPr>
          <p:cNvSpPr txBox="1"/>
          <p:nvPr/>
        </p:nvSpPr>
        <p:spPr>
          <a:xfrm>
            <a:off x="7236528" y="3869491"/>
            <a:ext cx="1592023" cy="646331"/>
          </a:xfrm>
          <a:prstGeom prst="rect">
            <a:avLst/>
          </a:prstGeom>
          <a:noFill/>
        </p:spPr>
        <p:txBody>
          <a:bodyPr wrap="square" rtlCol="0">
            <a:spAutoFit/>
          </a:bodyPr>
          <a:lstStyle/>
          <a:p>
            <a:r>
              <a:rPr lang="en-US" altLang="zh-CN" dirty="0"/>
              <a:t>2:</a:t>
            </a:r>
            <a:r>
              <a:rPr lang="zh-CN" altLang="en-US" dirty="0"/>
              <a:t> </a:t>
            </a:r>
            <a:r>
              <a:rPr lang="en-US" altLang="zh-CN" dirty="0"/>
              <a:t>Generate</a:t>
            </a:r>
            <a:r>
              <a:rPr lang="zh-CN" altLang="en-US" dirty="0"/>
              <a:t> </a:t>
            </a:r>
            <a:r>
              <a:rPr lang="en-US" altLang="zh-CN" dirty="0"/>
              <a:t>masked edges</a:t>
            </a:r>
            <a:endParaRPr lang="en-US" dirty="0"/>
          </a:p>
        </p:txBody>
      </p:sp>
      <p:sp>
        <p:nvSpPr>
          <p:cNvPr id="53" name="TextBox 52">
            <a:extLst>
              <a:ext uri="{FF2B5EF4-FFF2-40B4-BE49-F238E27FC236}">
                <a16:creationId xmlns:a16="http://schemas.microsoft.com/office/drawing/2014/main" id="{D8C7E378-F32D-4C0F-A5DA-AB5A435C899D}"/>
              </a:ext>
            </a:extLst>
          </p:cNvPr>
          <p:cNvSpPr txBox="1"/>
          <p:nvPr/>
        </p:nvSpPr>
        <p:spPr>
          <a:xfrm>
            <a:off x="1278917" y="1170081"/>
            <a:ext cx="9421739" cy="1261884"/>
          </a:xfrm>
          <a:prstGeom prst="rect">
            <a:avLst/>
          </a:prstGeom>
          <a:noFill/>
        </p:spPr>
        <p:txBody>
          <a:bodyPr wrap="square" rtlCol="0">
            <a:spAutoFit/>
          </a:bodyPr>
          <a:lstStyle/>
          <a:p>
            <a:pPr marL="342900" indent="-342900">
              <a:buFont typeface="Arial" panose="020B0604020202020204" pitchFamily="34" charset="0"/>
              <a:buChar char="•"/>
            </a:pPr>
            <a:r>
              <a:rPr lang="en-US" sz="2000" dirty="0"/>
              <a:t>To maintain the </a:t>
            </a:r>
            <a:r>
              <a:rPr lang="en-US" sz="2000" b="1" dirty="0">
                <a:solidFill>
                  <a:schemeClr val="accent1"/>
                </a:solidFill>
              </a:rPr>
              <a:t>dependency between attribute and structure</a:t>
            </a:r>
            <a:r>
              <a:rPr lang="en-US" sz="2000" dirty="0"/>
              <a:t>, we incorporate </a:t>
            </a:r>
            <a:r>
              <a:rPr lang="en-US" sz="2000" b="1" dirty="0">
                <a:solidFill>
                  <a:schemeClr val="accent1"/>
                </a:solidFill>
              </a:rPr>
              <a:t>observed edges</a:t>
            </a:r>
            <a:r>
              <a:rPr lang="en-US" sz="2000" dirty="0"/>
              <a:t>, and decompose the generation into two coupled steps:</a:t>
            </a:r>
          </a:p>
          <a:p>
            <a:pPr marL="800100" lvl="1" indent="-342900">
              <a:buFont typeface="Arial" panose="020B0604020202020204" pitchFamily="34" charset="0"/>
              <a:buChar char="•"/>
            </a:pPr>
            <a:r>
              <a:rPr lang="en-US" dirty="0"/>
              <a:t>Given observed edges, generate node attributes;</a:t>
            </a:r>
          </a:p>
          <a:p>
            <a:pPr marL="800100" lvl="1" indent="-342900">
              <a:buFont typeface="Arial" panose="020B0604020202020204" pitchFamily="34" charset="0"/>
              <a:buChar char="•"/>
            </a:pPr>
            <a:r>
              <a:rPr lang="en-US" dirty="0"/>
              <a:t>Given observed edges and generated attributes, generate masked edges.</a:t>
            </a:r>
          </a:p>
        </p:txBody>
      </p:sp>
      <p:cxnSp>
        <p:nvCxnSpPr>
          <p:cNvPr id="56" name="Straight Arrow Connector 55">
            <a:extLst>
              <a:ext uri="{FF2B5EF4-FFF2-40B4-BE49-F238E27FC236}">
                <a16:creationId xmlns:a16="http://schemas.microsoft.com/office/drawing/2014/main" id="{A23D84D4-25F2-4BC9-977B-1208E4EAA8B7}"/>
              </a:ext>
            </a:extLst>
          </p:cNvPr>
          <p:cNvCxnSpPr>
            <a:cxnSpLocks/>
          </p:cNvCxnSpPr>
          <p:nvPr/>
        </p:nvCxnSpPr>
        <p:spPr>
          <a:xfrm flipH="1">
            <a:off x="1637365" y="4004440"/>
            <a:ext cx="3888786" cy="184492"/>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2949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20C78DB-B8E6-41E6-B3B4-D26A8ECA5D90}"/>
              </a:ext>
            </a:extLst>
          </p:cNvPr>
          <p:cNvSpPr txBox="1"/>
          <p:nvPr/>
        </p:nvSpPr>
        <p:spPr>
          <a:xfrm>
            <a:off x="1246260" y="1627280"/>
            <a:ext cx="10308926" cy="4708981"/>
          </a:xfrm>
          <a:prstGeom prst="rect">
            <a:avLst/>
          </a:prstGeom>
          <a:noFill/>
        </p:spPr>
        <p:txBody>
          <a:bodyPr wrap="square" rtlCol="0">
            <a:spAutoFit/>
          </a:bodyPr>
          <a:lstStyle/>
          <a:p>
            <a:pPr marL="342900" indent="-342900">
              <a:buFont typeface="Arial" panose="020B0604020202020204" pitchFamily="34" charset="0"/>
              <a:buChar char="•"/>
            </a:pPr>
            <a:r>
              <a:rPr lang="en-US" sz="2000" dirty="0"/>
              <a:t>Model the graph distribution              by learning to reconstruct the attributed graph.</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We factorize the graph likelihood into two terms:</a:t>
            </a:r>
          </a:p>
          <a:p>
            <a:pPr marL="800100" lvl="1" indent="-342900">
              <a:buFont typeface="Arial" panose="020B0604020202020204" pitchFamily="34" charset="0"/>
              <a:buChar char="•"/>
            </a:pPr>
            <a:r>
              <a:rPr lang="en-US" sz="2000" dirty="0"/>
              <a:t>Attribute Generation</a:t>
            </a:r>
          </a:p>
          <a:p>
            <a:pPr marL="800100" lvl="1" indent="-342900">
              <a:buFont typeface="Arial" panose="020B0604020202020204" pitchFamily="34" charset="0"/>
              <a:buChar char="•"/>
            </a:pPr>
            <a:r>
              <a:rPr lang="en-US" sz="2000" dirty="0"/>
              <a:t>Edge Generation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endParaRPr lang="en-US" sz="2000" dirty="0"/>
          </a:p>
        </p:txBody>
      </p:sp>
      <p:pic>
        <p:nvPicPr>
          <p:cNvPr id="9" name="Picture 8">
            <a:extLst>
              <a:ext uri="{FF2B5EF4-FFF2-40B4-BE49-F238E27FC236}">
                <a16:creationId xmlns:a16="http://schemas.microsoft.com/office/drawing/2014/main" id="{36A608AD-22FB-4156-97A1-3D34F2E970D9}"/>
              </a:ext>
            </a:extLst>
          </p:cNvPr>
          <p:cNvPicPr>
            <a:picLocks noChangeAspect="1"/>
          </p:cNvPicPr>
          <p:nvPr/>
        </p:nvPicPr>
        <p:blipFill>
          <a:blip r:embed="rId3"/>
          <a:stretch>
            <a:fillRect/>
          </a:stretch>
        </p:blipFill>
        <p:spPr>
          <a:xfrm>
            <a:off x="4732702" y="1673684"/>
            <a:ext cx="652462" cy="314870"/>
          </a:xfrm>
          <a:prstGeom prst="rect">
            <a:avLst/>
          </a:prstGeom>
        </p:spPr>
      </p:pic>
      <p:pic>
        <p:nvPicPr>
          <p:cNvPr id="4" name="Picture 3">
            <a:extLst>
              <a:ext uri="{FF2B5EF4-FFF2-40B4-BE49-F238E27FC236}">
                <a16:creationId xmlns:a16="http://schemas.microsoft.com/office/drawing/2014/main" id="{AD89DBA8-611B-4A8A-AB18-A1FCC0207EAD}"/>
              </a:ext>
            </a:extLst>
          </p:cNvPr>
          <p:cNvPicPr>
            <a:picLocks noChangeAspect="1"/>
          </p:cNvPicPr>
          <p:nvPr/>
        </p:nvPicPr>
        <p:blipFill>
          <a:blip r:embed="rId4"/>
          <a:stretch>
            <a:fillRect/>
          </a:stretch>
        </p:blipFill>
        <p:spPr>
          <a:xfrm>
            <a:off x="1895475" y="3429000"/>
            <a:ext cx="8401050" cy="3228975"/>
          </a:xfrm>
          <a:prstGeom prst="rect">
            <a:avLst/>
          </a:prstGeom>
        </p:spPr>
      </p:pic>
      <p:sp>
        <p:nvSpPr>
          <p:cNvPr id="10" name="Title 1">
            <a:extLst>
              <a:ext uri="{FF2B5EF4-FFF2-40B4-BE49-F238E27FC236}">
                <a16:creationId xmlns:a16="http://schemas.microsoft.com/office/drawing/2014/main" id="{B937D01C-F06C-470D-B12A-DEBFC1C1A39B}"/>
              </a:ext>
            </a:extLst>
          </p:cNvPr>
          <p:cNvSpPr>
            <a:spLocks noGrp="1"/>
          </p:cNvSpPr>
          <p:nvPr>
            <p:ph type="title"/>
          </p:nvPr>
        </p:nvSpPr>
        <p:spPr>
          <a:xfrm>
            <a:off x="1654629" y="122945"/>
            <a:ext cx="8828315" cy="1118227"/>
          </a:xfrm>
        </p:spPr>
        <p:txBody>
          <a:bodyPr>
            <a:normAutofit fontScale="90000"/>
          </a:bodyPr>
          <a:lstStyle/>
          <a:p>
            <a:r>
              <a:rPr lang="en-US" dirty="0"/>
              <a:t>Factorizing Attributed Graph Generation</a:t>
            </a:r>
          </a:p>
        </p:txBody>
      </p:sp>
    </p:spTree>
    <p:extLst>
      <p:ext uri="{BB962C8B-B14F-4D97-AF65-F5344CB8AC3E}">
        <p14:creationId xmlns:p14="http://schemas.microsoft.com/office/powerpoint/2010/main" val="24585157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169B0E-C7C1-4A8E-93E6-8836CA8B2457}"/>
              </a:ext>
            </a:extLst>
          </p:cNvPr>
          <p:cNvSpPr>
            <a:spLocks noGrp="1"/>
          </p:cNvSpPr>
          <p:nvPr>
            <p:ph type="title"/>
          </p:nvPr>
        </p:nvSpPr>
        <p:spPr>
          <a:xfrm>
            <a:off x="1654629" y="122945"/>
            <a:ext cx="9421739" cy="1118227"/>
          </a:xfrm>
        </p:spPr>
        <p:txBody>
          <a:bodyPr>
            <a:normAutofit/>
          </a:bodyPr>
          <a:lstStyle/>
          <a:p>
            <a:r>
              <a:rPr lang="en-US" dirty="0"/>
              <a:t>Efficient Parallel Training</a:t>
            </a:r>
          </a:p>
        </p:txBody>
      </p:sp>
      <p:sp>
        <p:nvSpPr>
          <p:cNvPr id="9" name="TextBox 8">
            <a:extLst>
              <a:ext uri="{FF2B5EF4-FFF2-40B4-BE49-F238E27FC236}">
                <a16:creationId xmlns:a16="http://schemas.microsoft.com/office/drawing/2014/main" id="{15F553DC-1365-4901-9D70-77DF582F7776}"/>
              </a:ext>
            </a:extLst>
          </p:cNvPr>
          <p:cNvSpPr txBox="1"/>
          <p:nvPr/>
        </p:nvSpPr>
        <p:spPr>
          <a:xfrm>
            <a:off x="1607506" y="1439747"/>
            <a:ext cx="9026902" cy="1446550"/>
          </a:xfrm>
          <a:prstGeom prst="rect">
            <a:avLst/>
          </a:prstGeom>
          <a:noFill/>
        </p:spPr>
        <p:txBody>
          <a:bodyPr wrap="square" rtlCol="0">
            <a:spAutoFit/>
          </a:bodyPr>
          <a:lstStyle/>
          <a:p>
            <a:pPr marL="342900" indent="-342900">
              <a:buFont typeface="Arial" panose="020B0604020202020204" pitchFamily="34" charset="0"/>
              <a:buChar char="•"/>
            </a:pPr>
            <a:r>
              <a:rPr lang="en-US" altLang="zh-CN" sz="2200" dirty="0"/>
              <a:t>We desire to p</a:t>
            </a:r>
            <a:r>
              <a:rPr lang="en-US" sz="2200" dirty="0"/>
              <a:t>arallelize the generation for all the nodes, </a:t>
            </a:r>
            <a:r>
              <a:rPr lang="en-US" sz="2200" b="1" dirty="0">
                <a:solidFill>
                  <a:schemeClr val="accent1"/>
                </a:solidFill>
              </a:rPr>
              <a:t>by running GNN only once for each graph</a:t>
            </a:r>
            <a:r>
              <a:rPr lang="en-US" sz="2200" dirty="0"/>
              <a:t>.</a:t>
            </a:r>
          </a:p>
          <a:p>
            <a:pPr marL="342900" indent="-342900">
              <a:buFont typeface="Arial" panose="020B0604020202020204" pitchFamily="34" charset="0"/>
              <a:buChar char="•"/>
            </a:pPr>
            <a:r>
              <a:rPr lang="en-US" sz="2200" dirty="0"/>
              <a:t>However, Edge Generation requires attribute, which will leak to Attribute Generation.</a:t>
            </a:r>
          </a:p>
        </p:txBody>
      </p:sp>
    </p:spTree>
    <p:extLst>
      <p:ext uri="{BB962C8B-B14F-4D97-AF65-F5344CB8AC3E}">
        <p14:creationId xmlns:p14="http://schemas.microsoft.com/office/powerpoint/2010/main" val="18934239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169B0E-C7C1-4A8E-93E6-8836CA8B2457}"/>
              </a:ext>
            </a:extLst>
          </p:cNvPr>
          <p:cNvSpPr>
            <a:spLocks noGrp="1"/>
          </p:cNvSpPr>
          <p:nvPr>
            <p:ph type="title"/>
          </p:nvPr>
        </p:nvSpPr>
        <p:spPr>
          <a:xfrm>
            <a:off x="1654629" y="122945"/>
            <a:ext cx="9421739" cy="1118227"/>
          </a:xfrm>
        </p:spPr>
        <p:txBody>
          <a:bodyPr>
            <a:normAutofit/>
          </a:bodyPr>
          <a:lstStyle/>
          <a:p>
            <a:r>
              <a:rPr lang="en-US" dirty="0"/>
              <a:t>Efficient Parallel Training</a:t>
            </a:r>
          </a:p>
        </p:txBody>
      </p:sp>
      <p:sp>
        <p:nvSpPr>
          <p:cNvPr id="9" name="TextBox 8">
            <a:extLst>
              <a:ext uri="{FF2B5EF4-FFF2-40B4-BE49-F238E27FC236}">
                <a16:creationId xmlns:a16="http://schemas.microsoft.com/office/drawing/2014/main" id="{15F553DC-1365-4901-9D70-77DF582F7776}"/>
              </a:ext>
            </a:extLst>
          </p:cNvPr>
          <p:cNvSpPr txBox="1"/>
          <p:nvPr/>
        </p:nvSpPr>
        <p:spPr>
          <a:xfrm>
            <a:off x="1607506" y="1439747"/>
            <a:ext cx="9026902" cy="2800767"/>
          </a:xfrm>
          <a:prstGeom prst="rect">
            <a:avLst/>
          </a:prstGeom>
          <a:noFill/>
        </p:spPr>
        <p:txBody>
          <a:bodyPr wrap="square" rtlCol="0">
            <a:spAutoFit/>
          </a:bodyPr>
          <a:lstStyle/>
          <a:p>
            <a:pPr marL="342900" indent="-342900">
              <a:buFont typeface="Arial" panose="020B0604020202020204" pitchFamily="34" charset="0"/>
              <a:buChar char="•"/>
            </a:pPr>
            <a:r>
              <a:rPr lang="en-US" altLang="zh-CN" sz="2200" dirty="0"/>
              <a:t>We desire to p</a:t>
            </a:r>
            <a:r>
              <a:rPr lang="en-US" sz="2200" dirty="0"/>
              <a:t>arallelize the generation for all the nodes, </a:t>
            </a:r>
            <a:r>
              <a:rPr lang="en-US" sz="2200" b="1" dirty="0">
                <a:solidFill>
                  <a:schemeClr val="accent1"/>
                </a:solidFill>
              </a:rPr>
              <a:t>by running GNN only once for each graph</a:t>
            </a:r>
            <a:r>
              <a:rPr lang="en-US" sz="2200" dirty="0"/>
              <a:t>.</a:t>
            </a:r>
          </a:p>
          <a:p>
            <a:pPr marL="342900" indent="-342900">
              <a:buFont typeface="Arial" panose="020B0604020202020204" pitchFamily="34" charset="0"/>
              <a:buChar char="•"/>
            </a:pPr>
            <a:r>
              <a:rPr lang="en-US" sz="2200" dirty="0"/>
              <a:t>However, Edge Generation requires attribute, which will leak to Attribute Generation.</a:t>
            </a:r>
          </a:p>
          <a:p>
            <a:pPr marL="342900" indent="-342900">
              <a:buFont typeface="Arial" panose="020B0604020202020204" pitchFamily="34" charset="0"/>
              <a:buChar char="•"/>
            </a:pPr>
            <a:endParaRPr lang="en-US" sz="2200" b="1" dirty="0"/>
          </a:p>
          <a:p>
            <a:pPr marL="342900" indent="-342900">
              <a:buFont typeface="Arial" panose="020B0604020202020204" pitchFamily="34" charset="0"/>
              <a:buChar char="•"/>
            </a:pPr>
            <a:r>
              <a:rPr lang="en-US" sz="2200" b="1" dirty="0"/>
              <a:t>Our solution: </a:t>
            </a:r>
            <a:r>
              <a:rPr lang="en-US" sz="2200" dirty="0"/>
              <a:t>we split each node into two types: Attribute Generation Nodes and Edge Generation Nodes. For Attribute Generation Nodes, input are replaced by a shared [Mask] token.</a:t>
            </a:r>
          </a:p>
        </p:txBody>
      </p:sp>
      <p:pic>
        <p:nvPicPr>
          <p:cNvPr id="6" name="Picture 5">
            <a:extLst>
              <a:ext uri="{FF2B5EF4-FFF2-40B4-BE49-F238E27FC236}">
                <a16:creationId xmlns:a16="http://schemas.microsoft.com/office/drawing/2014/main" id="{0A176644-FCF3-4F47-ADAA-05E619E75231}"/>
              </a:ext>
            </a:extLst>
          </p:cNvPr>
          <p:cNvPicPr>
            <a:picLocks noChangeAspect="1"/>
          </p:cNvPicPr>
          <p:nvPr/>
        </p:nvPicPr>
        <p:blipFill>
          <a:blip r:embed="rId3"/>
          <a:stretch>
            <a:fillRect/>
          </a:stretch>
        </p:blipFill>
        <p:spPr>
          <a:xfrm>
            <a:off x="2115028" y="4240514"/>
            <a:ext cx="4945570" cy="2060129"/>
          </a:xfrm>
          <a:prstGeom prst="rect">
            <a:avLst/>
          </a:prstGeom>
        </p:spPr>
      </p:pic>
      <p:pic>
        <p:nvPicPr>
          <p:cNvPr id="8" name="Picture 7">
            <a:extLst>
              <a:ext uri="{FF2B5EF4-FFF2-40B4-BE49-F238E27FC236}">
                <a16:creationId xmlns:a16="http://schemas.microsoft.com/office/drawing/2014/main" id="{BE7F610B-963F-4F18-9C64-3BF7C7914EE2}"/>
              </a:ext>
            </a:extLst>
          </p:cNvPr>
          <p:cNvPicPr>
            <a:picLocks noChangeAspect="1"/>
          </p:cNvPicPr>
          <p:nvPr/>
        </p:nvPicPr>
        <p:blipFill rotWithShape="1">
          <a:blip r:embed="rId4"/>
          <a:srcRect t="3545" r="91544"/>
          <a:stretch/>
        </p:blipFill>
        <p:spPr>
          <a:xfrm>
            <a:off x="7367236" y="4638899"/>
            <a:ext cx="594140" cy="531788"/>
          </a:xfrm>
          <a:prstGeom prst="rect">
            <a:avLst/>
          </a:prstGeom>
        </p:spPr>
      </p:pic>
      <p:pic>
        <p:nvPicPr>
          <p:cNvPr id="10" name="Picture 9">
            <a:extLst>
              <a:ext uri="{FF2B5EF4-FFF2-40B4-BE49-F238E27FC236}">
                <a16:creationId xmlns:a16="http://schemas.microsoft.com/office/drawing/2014/main" id="{D2F90944-8218-4798-B3DE-3ACBF7E43F32}"/>
              </a:ext>
            </a:extLst>
          </p:cNvPr>
          <p:cNvPicPr>
            <a:picLocks noChangeAspect="1"/>
          </p:cNvPicPr>
          <p:nvPr/>
        </p:nvPicPr>
        <p:blipFill rotWithShape="1">
          <a:blip r:embed="rId4"/>
          <a:srcRect l="54390"/>
          <a:stretch/>
        </p:blipFill>
        <p:spPr>
          <a:xfrm>
            <a:off x="7305899" y="5334008"/>
            <a:ext cx="3091113" cy="531788"/>
          </a:xfrm>
          <a:prstGeom prst="rect">
            <a:avLst/>
          </a:prstGeom>
        </p:spPr>
      </p:pic>
      <p:pic>
        <p:nvPicPr>
          <p:cNvPr id="11" name="Picture 10">
            <a:extLst>
              <a:ext uri="{FF2B5EF4-FFF2-40B4-BE49-F238E27FC236}">
                <a16:creationId xmlns:a16="http://schemas.microsoft.com/office/drawing/2014/main" id="{CC2D6021-D0E3-4212-B32B-453DFF2E5A32}"/>
              </a:ext>
            </a:extLst>
          </p:cNvPr>
          <p:cNvPicPr>
            <a:picLocks noChangeAspect="1"/>
          </p:cNvPicPr>
          <p:nvPr/>
        </p:nvPicPr>
        <p:blipFill rotWithShape="1">
          <a:blip r:embed="rId4"/>
          <a:srcRect l="10665" t="3545" r="47250"/>
          <a:stretch/>
        </p:blipFill>
        <p:spPr>
          <a:xfrm>
            <a:off x="7985760" y="4616039"/>
            <a:ext cx="2957002" cy="531788"/>
          </a:xfrm>
          <a:prstGeom prst="rect">
            <a:avLst/>
          </a:prstGeom>
        </p:spPr>
      </p:pic>
    </p:spTree>
    <p:extLst>
      <p:ext uri="{BB962C8B-B14F-4D97-AF65-F5344CB8AC3E}">
        <p14:creationId xmlns:p14="http://schemas.microsoft.com/office/powerpoint/2010/main" val="13412059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169B0E-C7C1-4A8E-93E6-8836CA8B2457}"/>
              </a:ext>
            </a:extLst>
          </p:cNvPr>
          <p:cNvSpPr>
            <a:spLocks noGrp="1"/>
          </p:cNvSpPr>
          <p:nvPr>
            <p:ph type="title"/>
          </p:nvPr>
        </p:nvSpPr>
        <p:spPr>
          <a:xfrm>
            <a:off x="1654629" y="122945"/>
            <a:ext cx="9421739" cy="1118227"/>
          </a:xfrm>
        </p:spPr>
        <p:txBody>
          <a:bodyPr>
            <a:normAutofit/>
          </a:bodyPr>
          <a:lstStyle/>
          <a:p>
            <a:r>
              <a:rPr lang="en-US" dirty="0"/>
              <a:t>Deal with large-scale Graphs</a:t>
            </a:r>
          </a:p>
        </p:txBody>
      </p:sp>
      <p:sp>
        <p:nvSpPr>
          <p:cNvPr id="11" name="TextBox 10">
            <a:extLst>
              <a:ext uri="{FF2B5EF4-FFF2-40B4-BE49-F238E27FC236}">
                <a16:creationId xmlns:a16="http://schemas.microsoft.com/office/drawing/2014/main" id="{8B5865BE-E36E-4A2F-B141-AED044DAEF3C}"/>
              </a:ext>
            </a:extLst>
          </p:cNvPr>
          <p:cNvSpPr txBox="1"/>
          <p:nvPr/>
        </p:nvSpPr>
        <p:spPr>
          <a:xfrm>
            <a:off x="821717" y="1688852"/>
            <a:ext cx="10254651" cy="3477875"/>
          </a:xfrm>
          <a:prstGeom prst="rect">
            <a:avLst/>
          </a:prstGeom>
          <a:noFill/>
        </p:spPr>
        <p:txBody>
          <a:bodyPr wrap="square" rtlCol="0">
            <a:spAutoFit/>
          </a:bodyPr>
          <a:lstStyle/>
          <a:p>
            <a:pPr marL="342900" indent="-342900">
              <a:buFont typeface="Arial" panose="020B0604020202020204" pitchFamily="34" charset="0"/>
              <a:buChar char="•"/>
            </a:pPr>
            <a:r>
              <a:rPr lang="en-US" sz="2200" dirty="0"/>
              <a:t>To pre-train GNNs on graphs that are too large to fit into the hardware, we adopt LADIES sampling algorithm</a:t>
            </a:r>
            <a:r>
              <a:rPr lang="en-US" sz="2200" baseline="30000" dirty="0"/>
              <a:t>1</a:t>
            </a:r>
            <a:r>
              <a:rPr lang="en-US" sz="2200" dirty="0"/>
              <a:t> for mini-batch training.</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However, to estimate the contrastive loss                                                                                              it’s required to go over all nodes.</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To enrich the negative samples, we adopt </a:t>
            </a:r>
            <a:r>
              <a:rPr lang="en-US" sz="2200" b="1" dirty="0">
                <a:solidFill>
                  <a:schemeClr val="accent1"/>
                </a:solidFill>
              </a:rPr>
              <a:t>Adaptive Queue</a:t>
            </a:r>
            <a:r>
              <a:rPr lang="en-US" sz="2200" dirty="0"/>
              <a:t>, which stores previously calculated node representations, which can enlarge the negative sample size. </a:t>
            </a:r>
          </a:p>
        </p:txBody>
      </p:sp>
      <p:pic>
        <p:nvPicPr>
          <p:cNvPr id="17" name="Picture 16">
            <a:extLst>
              <a:ext uri="{FF2B5EF4-FFF2-40B4-BE49-F238E27FC236}">
                <a16:creationId xmlns:a16="http://schemas.microsoft.com/office/drawing/2014/main" id="{6F5459E5-2D1B-47D6-A542-4A5894B4EEFC}"/>
              </a:ext>
            </a:extLst>
          </p:cNvPr>
          <p:cNvPicPr>
            <a:picLocks noChangeAspect="1"/>
          </p:cNvPicPr>
          <p:nvPr/>
        </p:nvPicPr>
        <p:blipFill>
          <a:blip r:embed="rId3"/>
          <a:stretch>
            <a:fillRect/>
          </a:stretch>
        </p:blipFill>
        <p:spPr>
          <a:xfrm>
            <a:off x="6096000" y="3261705"/>
            <a:ext cx="4415981" cy="670725"/>
          </a:xfrm>
          <a:prstGeom prst="rect">
            <a:avLst/>
          </a:prstGeom>
        </p:spPr>
      </p:pic>
      <p:sp>
        <p:nvSpPr>
          <p:cNvPr id="5" name="TextBox 4">
            <a:extLst>
              <a:ext uri="{FF2B5EF4-FFF2-40B4-BE49-F238E27FC236}">
                <a16:creationId xmlns:a16="http://schemas.microsoft.com/office/drawing/2014/main" id="{89C6FD31-D025-456D-958E-70BF0C90BF4B}"/>
              </a:ext>
            </a:extLst>
          </p:cNvPr>
          <p:cNvSpPr txBox="1"/>
          <p:nvPr/>
        </p:nvSpPr>
        <p:spPr>
          <a:xfrm>
            <a:off x="523393" y="6192020"/>
            <a:ext cx="11437947" cy="323165"/>
          </a:xfrm>
          <a:prstGeom prst="rect">
            <a:avLst/>
          </a:prstGeom>
          <a:noFill/>
        </p:spPr>
        <p:txBody>
          <a:bodyPr wrap="square" rtlCol="0">
            <a:spAutoFit/>
          </a:bodyPr>
          <a:lstStyle/>
          <a:p>
            <a:pPr marL="342900" indent="-342900">
              <a:buAutoNum type="arabicPeriod"/>
            </a:pPr>
            <a:r>
              <a:rPr lang="en-US" sz="1500" dirty="0" err="1"/>
              <a:t>Difan</a:t>
            </a:r>
            <a:r>
              <a:rPr lang="en-US" sz="1500" dirty="0"/>
              <a:t> Zou et al. Layer-Dependent Importance Sampling for Training Deep and Large Graph Convolutional Networks, NeurIPS’19 </a:t>
            </a:r>
          </a:p>
        </p:txBody>
      </p:sp>
    </p:spTree>
    <p:extLst>
      <p:ext uri="{BB962C8B-B14F-4D97-AF65-F5344CB8AC3E}">
        <p14:creationId xmlns:p14="http://schemas.microsoft.com/office/powerpoint/2010/main" val="4301231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169B0E-C7C1-4A8E-93E6-8836CA8B2457}"/>
              </a:ext>
            </a:extLst>
          </p:cNvPr>
          <p:cNvSpPr>
            <a:spLocks noGrp="1"/>
          </p:cNvSpPr>
          <p:nvPr>
            <p:ph type="title"/>
          </p:nvPr>
        </p:nvSpPr>
        <p:spPr>
          <a:xfrm>
            <a:off x="1654629" y="122945"/>
            <a:ext cx="9421739" cy="1118227"/>
          </a:xfrm>
        </p:spPr>
        <p:txBody>
          <a:bodyPr>
            <a:normAutofit/>
          </a:bodyPr>
          <a:lstStyle/>
          <a:p>
            <a:r>
              <a:rPr lang="en-US" dirty="0"/>
              <a:t>Evaluation Datasets</a:t>
            </a:r>
          </a:p>
        </p:txBody>
      </p:sp>
      <p:sp>
        <p:nvSpPr>
          <p:cNvPr id="5" name="TextBox 4">
            <a:extLst>
              <a:ext uri="{FF2B5EF4-FFF2-40B4-BE49-F238E27FC236}">
                <a16:creationId xmlns:a16="http://schemas.microsoft.com/office/drawing/2014/main" id="{9606528B-C16A-4AC3-A63E-D6A33A4A453A}"/>
              </a:ext>
            </a:extLst>
          </p:cNvPr>
          <p:cNvSpPr txBox="1"/>
          <p:nvPr/>
        </p:nvSpPr>
        <p:spPr>
          <a:xfrm>
            <a:off x="1278917" y="1186845"/>
            <a:ext cx="9922483" cy="3170099"/>
          </a:xfrm>
          <a:prstGeom prst="rect">
            <a:avLst/>
          </a:prstGeom>
          <a:noFill/>
        </p:spPr>
        <p:txBody>
          <a:bodyPr wrap="square" rtlCol="0">
            <a:spAutoFit/>
          </a:bodyPr>
          <a:lstStyle/>
          <a:p>
            <a:pPr marL="342900" indent="-342900">
              <a:buFont typeface="Arial" panose="020B0604020202020204" pitchFamily="34" charset="0"/>
              <a:buChar char="•"/>
            </a:pPr>
            <a:r>
              <a:rPr lang="en-US" sz="2000" dirty="0"/>
              <a:t>We choose two large-scale heterogeneous graphs as evaluation:</a:t>
            </a:r>
          </a:p>
          <a:p>
            <a:pPr marL="800100" lvl="1" indent="-342900">
              <a:buFont typeface="Arial" panose="020B0604020202020204" pitchFamily="34" charset="0"/>
              <a:buChar char="•"/>
            </a:pPr>
            <a:r>
              <a:rPr lang="en-US" dirty="0"/>
              <a:t>Microsoft Open Academic Graph (OAG)</a:t>
            </a:r>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r>
              <a:rPr lang="en-US" dirty="0"/>
              <a:t>Amazon Review Recommendation (Amazon)</a:t>
            </a:r>
          </a:p>
        </p:txBody>
      </p:sp>
      <p:pic>
        <p:nvPicPr>
          <p:cNvPr id="6" name="Picture 5">
            <a:extLst>
              <a:ext uri="{FF2B5EF4-FFF2-40B4-BE49-F238E27FC236}">
                <a16:creationId xmlns:a16="http://schemas.microsoft.com/office/drawing/2014/main" id="{13F49DF2-8B2E-4D9B-8580-1025F75CD6ED}"/>
              </a:ext>
            </a:extLst>
          </p:cNvPr>
          <p:cNvPicPr>
            <a:picLocks noChangeAspect="1"/>
          </p:cNvPicPr>
          <p:nvPr/>
        </p:nvPicPr>
        <p:blipFill rotWithShape="1">
          <a:blip r:embed="rId3"/>
          <a:srcRect t="50633"/>
          <a:stretch/>
        </p:blipFill>
        <p:spPr>
          <a:xfrm>
            <a:off x="9285556" y="2109718"/>
            <a:ext cx="1915844" cy="1698909"/>
          </a:xfrm>
          <a:prstGeom prst="rect">
            <a:avLst/>
          </a:prstGeom>
        </p:spPr>
      </p:pic>
      <p:pic>
        <p:nvPicPr>
          <p:cNvPr id="8" name="Picture 7">
            <a:extLst>
              <a:ext uri="{FF2B5EF4-FFF2-40B4-BE49-F238E27FC236}">
                <a16:creationId xmlns:a16="http://schemas.microsoft.com/office/drawing/2014/main" id="{6D0C0B77-B5E1-478F-95F3-487CCC748313}"/>
              </a:ext>
            </a:extLst>
          </p:cNvPr>
          <p:cNvPicPr>
            <a:picLocks noChangeAspect="1"/>
          </p:cNvPicPr>
          <p:nvPr/>
        </p:nvPicPr>
        <p:blipFill rotWithShape="1">
          <a:blip r:embed="rId3"/>
          <a:srcRect b="49367"/>
          <a:stretch/>
        </p:blipFill>
        <p:spPr>
          <a:xfrm>
            <a:off x="7291533" y="2000126"/>
            <a:ext cx="1915844" cy="1742515"/>
          </a:xfrm>
          <a:prstGeom prst="rect">
            <a:avLst/>
          </a:prstGeom>
        </p:spPr>
      </p:pic>
      <p:pic>
        <p:nvPicPr>
          <p:cNvPr id="9" name="Picture 8">
            <a:extLst>
              <a:ext uri="{FF2B5EF4-FFF2-40B4-BE49-F238E27FC236}">
                <a16:creationId xmlns:a16="http://schemas.microsoft.com/office/drawing/2014/main" id="{51D8B883-4272-42EC-829E-DB412E64524E}"/>
              </a:ext>
            </a:extLst>
          </p:cNvPr>
          <p:cNvPicPr>
            <a:picLocks noChangeAspect="1"/>
          </p:cNvPicPr>
          <p:nvPr/>
        </p:nvPicPr>
        <p:blipFill rotWithShape="1">
          <a:blip r:embed="rId4"/>
          <a:srcRect t="35369"/>
          <a:stretch/>
        </p:blipFill>
        <p:spPr>
          <a:xfrm>
            <a:off x="1986698" y="2113408"/>
            <a:ext cx="5240554" cy="1808501"/>
          </a:xfrm>
          <a:prstGeom prst="rect">
            <a:avLst/>
          </a:prstGeom>
        </p:spPr>
      </p:pic>
      <p:pic>
        <p:nvPicPr>
          <p:cNvPr id="1028" name="Picture 4" descr="Hijacked Reviews on Amazon Can Trick Shoppers - Consumer Reports">
            <a:extLst>
              <a:ext uri="{FF2B5EF4-FFF2-40B4-BE49-F238E27FC236}">
                <a16:creationId xmlns:a16="http://schemas.microsoft.com/office/drawing/2014/main" id="{3629A4C9-CE83-4FDF-A86A-3D15890FFC4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489" b="10356"/>
          <a:stretch/>
        </p:blipFill>
        <p:spPr bwMode="auto">
          <a:xfrm>
            <a:off x="2265221" y="4356944"/>
            <a:ext cx="4683508" cy="221558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93496F7-2E5C-462A-A216-6F0F70AAE888}"/>
              </a:ext>
            </a:extLst>
          </p:cNvPr>
          <p:cNvSpPr/>
          <p:nvPr/>
        </p:nvSpPr>
        <p:spPr>
          <a:xfrm>
            <a:off x="7354335" y="4990118"/>
            <a:ext cx="3847065" cy="923330"/>
          </a:xfrm>
          <a:prstGeom prst="rect">
            <a:avLst/>
          </a:prstGeom>
        </p:spPr>
        <p:txBody>
          <a:bodyPr wrap="square">
            <a:spAutoFit/>
          </a:bodyPr>
          <a:lstStyle/>
          <a:p>
            <a:r>
              <a:rPr lang="en-US" dirty="0"/>
              <a:t>82.8 million reviews</a:t>
            </a:r>
          </a:p>
          <a:p>
            <a:r>
              <a:rPr lang="en-US" dirty="0"/>
              <a:t>20.9 million users</a:t>
            </a:r>
          </a:p>
          <a:p>
            <a:r>
              <a:rPr lang="en-US" dirty="0"/>
              <a:t>9.3   million products. </a:t>
            </a:r>
          </a:p>
        </p:txBody>
      </p:sp>
    </p:spTree>
    <p:extLst>
      <p:ext uri="{BB962C8B-B14F-4D97-AF65-F5344CB8AC3E}">
        <p14:creationId xmlns:p14="http://schemas.microsoft.com/office/powerpoint/2010/main" val="38778739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169B0E-C7C1-4A8E-93E6-8836CA8B2457}"/>
              </a:ext>
            </a:extLst>
          </p:cNvPr>
          <p:cNvSpPr>
            <a:spLocks noGrp="1"/>
          </p:cNvSpPr>
          <p:nvPr>
            <p:ph type="title"/>
          </p:nvPr>
        </p:nvSpPr>
        <p:spPr>
          <a:xfrm>
            <a:off x="1654629" y="122945"/>
            <a:ext cx="9421739" cy="1118227"/>
          </a:xfrm>
        </p:spPr>
        <p:txBody>
          <a:bodyPr>
            <a:normAutofit/>
          </a:bodyPr>
          <a:lstStyle/>
          <a:p>
            <a:r>
              <a:rPr lang="en-US" dirty="0"/>
              <a:t>Evaluation Datasets</a:t>
            </a:r>
          </a:p>
        </p:txBody>
      </p:sp>
      <p:pic>
        <p:nvPicPr>
          <p:cNvPr id="4" name="Picture 3">
            <a:extLst>
              <a:ext uri="{FF2B5EF4-FFF2-40B4-BE49-F238E27FC236}">
                <a16:creationId xmlns:a16="http://schemas.microsoft.com/office/drawing/2014/main" id="{A04CF50A-B3D2-4DF7-9813-3B86BF7FA5D6}"/>
              </a:ext>
            </a:extLst>
          </p:cNvPr>
          <p:cNvPicPr>
            <a:picLocks noChangeAspect="1"/>
          </p:cNvPicPr>
          <p:nvPr/>
        </p:nvPicPr>
        <p:blipFill>
          <a:blip r:embed="rId3"/>
          <a:stretch>
            <a:fillRect/>
          </a:stretch>
        </p:blipFill>
        <p:spPr>
          <a:xfrm>
            <a:off x="1376805" y="1632584"/>
            <a:ext cx="9699563" cy="4158615"/>
          </a:xfrm>
          <a:prstGeom prst="rect">
            <a:avLst/>
          </a:prstGeom>
        </p:spPr>
      </p:pic>
      <p:sp>
        <p:nvSpPr>
          <p:cNvPr id="11" name="TextBox 10">
            <a:extLst>
              <a:ext uri="{FF2B5EF4-FFF2-40B4-BE49-F238E27FC236}">
                <a16:creationId xmlns:a16="http://schemas.microsoft.com/office/drawing/2014/main" id="{4C68EA96-15B8-439E-8671-13377ECCB346}"/>
              </a:ext>
            </a:extLst>
          </p:cNvPr>
          <p:cNvSpPr txBox="1"/>
          <p:nvPr/>
        </p:nvSpPr>
        <p:spPr>
          <a:xfrm>
            <a:off x="523393" y="6192020"/>
            <a:ext cx="11437947" cy="323165"/>
          </a:xfrm>
          <a:prstGeom prst="rect">
            <a:avLst/>
          </a:prstGeom>
          <a:noFill/>
        </p:spPr>
        <p:txBody>
          <a:bodyPr wrap="square" rtlCol="0">
            <a:spAutoFit/>
          </a:bodyPr>
          <a:lstStyle/>
          <a:p>
            <a:pPr marL="342900" indent="-342900">
              <a:buAutoNum type="arabicPeriod"/>
            </a:pPr>
            <a:r>
              <a:rPr lang="en-US" sz="1500" dirty="0"/>
              <a:t>Ziniu Hu et al. Heterogeneous Graph Transformer, WWW’20 </a:t>
            </a:r>
          </a:p>
        </p:txBody>
      </p:sp>
    </p:spTree>
    <p:extLst>
      <p:ext uri="{BB962C8B-B14F-4D97-AF65-F5344CB8AC3E}">
        <p14:creationId xmlns:p14="http://schemas.microsoft.com/office/powerpoint/2010/main" val="211694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1E69C-02AE-4D2D-B079-7ABD5270FBCB}"/>
              </a:ext>
            </a:extLst>
          </p:cNvPr>
          <p:cNvSpPr>
            <a:spLocks noGrp="1"/>
          </p:cNvSpPr>
          <p:nvPr>
            <p:ph type="title"/>
          </p:nvPr>
        </p:nvSpPr>
        <p:spPr/>
        <p:txBody>
          <a:bodyPr/>
          <a:lstStyle/>
          <a:p>
            <a:r>
              <a:rPr lang="en-US" dirty="0"/>
              <a:t>Example: E-Commerce &amp; Recommendation</a:t>
            </a:r>
          </a:p>
        </p:txBody>
      </p:sp>
      <p:sp>
        <p:nvSpPr>
          <p:cNvPr id="26" name="TextBox 25">
            <a:extLst>
              <a:ext uri="{FF2B5EF4-FFF2-40B4-BE49-F238E27FC236}">
                <a16:creationId xmlns:a16="http://schemas.microsoft.com/office/drawing/2014/main" id="{0F076B01-3A3C-4538-8979-B3BDB74C97E4}"/>
              </a:ext>
            </a:extLst>
          </p:cNvPr>
          <p:cNvSpPr txBox="1"/>
          <p:nvPr/>
        </p:nvSpPr>
        <p:spPr>
          <a:xfrm>
            <a:off x="1024813" y="1930561"/>
            <a:ext cx="10299032" cy="830997"/>
          </a:xfrm>
          <a:prstGeom prst="rect">
            <a:avLst/>
          </a:prstGeom>
          <a:noFill/>
        </p:spPr>
        <p:txBody>
          <a:bodyPr wrap="square" rtlCol="0">
            <a:spAutoFit/>
          </a:bodyPr>
          <a:lstStyle/>
          <a:p>
            <a:pPr marL="342900" indent="-342900">
              <a:buFont typeface="Arial" panose="020B0604020202020204" pitchFamily="34" charset="0"/>
              <a:buChar char="•"/>
            </a:pPr>
            <a:r>
              <a:rPr lang="en-US" sz="2400" b="1" dirty="0"/>
              <a:t>Node Types</a:t>
            </a:r>
            <a:r>
              <a:rPr lang="en-US" sz="2400" dirty="0"/>
              <a:t>: User, Item, Query, Attribute, Location, ……</a:t>
            </a:r>
          </a:p>
          <a:p>
            <a:pPr marL="342900" indent="-342900">
              <a:buFont typeface="Arial" panose="020B0604020202020204" pitchFamily="34" charset="0"/>
              <a:buChar char="•"/>
            </a:pPr>
            <a:r>
              <a:rPr lang="en-US" sz="2400" b="1" dirty="0"/>
              <a:t>Relation Types</a:t>
            </a:r>
            <a:r>
              <a:rPr lang="en-US" sz="2400" dirty="0"/>
              <a:t>: Buy, Prefer, Visit, Search, Click, Belong, Is, Co-occur, ……</a:t>
            </a:r>
          </a:p>
        </p:txBody>
      </p:sp>
      <p:pic>
        <p:nvPicPr>
          <p:cNvPr id="4" name="Picture 3">
            <a:extLst>
              <a:ext uri="{FF2B5EF4-FFF2-40B4-BE49-F238E27FC236}">
                <a16:creationId xmlns:a16="http://schemas.microsoft.com/office/drawing/2014/main" id="{F2E4CF7B-8EE4-4D65-ACEF-F2B5D79DED17}"/>
              </a:ext>
            </a:extLst>
          </p:cNvPr>
          <p:cNvPicPr>
            <a:picLocks noChangeAspect="1"/>
          </p:cNvPicPr>
          <p:nvPr/>
        </p:nvPicPr>
        <p:blipFill rotWithShape="1">
          <a:blip r:embed="rId3"/>
          <a:srcRect b="15625"/>
          <a:stretch/>
        </p:blipFill>
        <p:spPr>
          <a:xfrm>
            <a:off x="0" y="2836373"/>
            <a:ext cx="12108908" cy="3863686"/>
          </a:xfrm>
          <a:prstGeom prst="rect">
            <a:avLst/>
          </a:prstGeom>
        </p:spPr>
      </p:pic>
    </p:spTree>
    <p:extLst>
      <p:ext uri="{BB962C8B-B14F-4D97-AF65-F5344CB8AC3E}">
        <p14:creationId xmlns:p14="http://schemas.microsoft.com/office/powerpoint/2010/main" val="21767989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0EB18EB-019D-4276-A916-A0D014DAF499}"/>
              </a:ext>
            </a:extLst>
          </p:cNvPr>
          <p:cNvPicPr>
            <a:picLocks noChangeAspect="1"/>
          </p:cNvPicPr>
          <p:nvPr/>
        </p:nvPicPr>
        <p:blipFill>
          <a:blip r:embed="rId3"/>
          <a:stretch>
            <a:fillRect/>
          </a:stretch>
        </p:blipFill>
        <p:spPr>
          <a:xfrm>
            <a:off x="1852612" y="1403985"/>
            <a:ext cx="8486775" cy="4781550"/>
          </a:xfrm>
          <a:prstGeom prst="rect">
            <a:avLst/>
          </a:prstGeom>
        </p:spPr>
      </p:pic>
      <p:sp>
        <p:nvSpPr>
          <p:cNvPr id="12" name="Title 1">
            <a:extLst>
              <a:ext uri="{FF2B5EF4-FFF2-40B4-BE49-F238E27FC236}">
                <a16:creationId xmlns:a16="http://schemas.microsoft.com/office/drawing/2014/main" id="{23EBC42D-41C8-4295-B953-F6736A1C03D0}"/>
              </a:ext>
            </a:extLst>
          </p:cNvPr>
          <p:cNvSpPr>
            <a:spLocks noGrp="1"/>
          </p:cNvSpPr>
          <p:nvPr>
            <p:ph type="title"/>
          </p:nvPr>
        </p:nvSpPr>
        <p:spPr>
          <a:xfrm>
            <a:off x="1654629" y="113351"/>
            <a:ext cx="9421739" cy="1118227"/>
          </a:xfrm>
        </p:spPr>
        <p:txBody>
          <a:bodyPr>
            <a:normAutofit/>
          </a:bodyPr>
          <a:lstStyle/>
          <a:p>
            <a:r>
              <a:rPr lang="en-US" dirty="0"/>
              <a:t>Evaluation Datasets </a:t>
            </a:r>
          </a:p>
        </p:txBody>
      </p:sp>
    </p:spTree>
    <p:extLst>
      <p:ext uri="{BB962C8B-B14F-4D97-AF65-F5344CB8AC3E}">
        <p14:creationId xmlns:p14="http://schemas.microsoft.com/office/powerpoint/2010/main" val="21557126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20B335-966E-485A-8E9A-489AA91C0A1E}"/>
              </a:ext>
            </a:extLst>
          </p:cNvPr>
          <p:cNvPicPr>
            <a:picLocks noChangeAspect="1"/>
          </p:cNvPicPr>
          <p:nvPr/>
        </p:nvPicPr>
        <p:blipFill>
          <a:blip r:embed="rId3"/>
          <a:stretch>
            <a:fillRect/>
          </a:stretch>
        </p:blipFill>
        <p:spPr>
          <a:xfrm>
            <a:off x="233172" y="244101"/>
            <a:ext cx="6701028" cy="6369798"/>
          </a:xfrm>
          <a:prstGeom prst="rect">
            <a:avLst/>
          </a:prstGeom>
        </p:spPr>
      </p:pic>
      <p:pic>
        <p:nvPicPr>
          <p:cNvPr id="6" name="Picture 5">
            <a:extLst>
              <a:ext uri="{FF2B5EF4-FFF2-40B4-BE49-F238E27FC236}">
                <a16:creationId xmlns:a16="http://schemas.microsoft.com/office/drawing/2014/main" id="{B30F1288-14E4-447A-8C47-25D4EC280173}"/>
              </a:ext>
            </a:extLst>
          </p:cNvPr>
          <p:cNvPicPr>
            <a:picLocks noChangeAspect="1"/>
          </p:cNvPicPr>
          <p:nvPr/>
        </p:nvPicPr>
        <p:blipFill>
          <a:blip r:embed="rId4"/>
          <a:stretch>
            <a:fillRect/>
          </a:stretch>
        </p:blipFill>
        <p:spPr>
          <a:xfrm>
            <a:off x="7086600" y="1036173"/>
            <a:ext cx="5028028" cy="4296467"/>
          </a:xfrm>
          <a:prstGeom prst="rect">
            <a:avLst/>
          </a:prstGeom>
        </p:spPr>
      </p:pic>
      <p:sp>
        <p:nvSpPr>
          <p:cNvPr id="7" name="Rectangle: Rounded Corners 6">
            <a:extLst>
              <a:ext uri="{FF2B5EF4-FFF2-40B4-BE49-F238E27FC236}">
                <a16:creationId xmlns:a16="http://schemas.microsoft.com/office/drawing/2014/main" id="{1152324E-F5A7-4503-BF22-30E9E57F34AC}"/>
              </a:ext>
            </a:extLst>
          </p:cNvPr>
          <p:cNvSpPr/>
          <p:nvPr/>
        </p:nvSpPr>
        <p:spPr>
          <a:xfrm>
            <a:off x="3190618" y="1036173"/>
            <a:ext cx="3417446" cy="207411"/>
          </a:xfrm>
          <a:prstGeom prst="roundRect">
            <a:avLst>
              <a:gd name="adj" fmla="val 6397"/>
            </a:avLst>
          </a:prstGeom>
          <a:solidFill>
            <a:schemeClr val="accent5">
              <a:lumMod val="75000"/>
              <a:alpha val="12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FFAFA77-5686-4066-A893-EAA91FA5E734}"/>
              </a:ext>
            </a:extLst>
          </p:cNvPr>
          <p:cNvSpPr/>
          <p:nvPr/>
        </p:nvSpPr>
        <p:spPr>
          <a:xfrm>
            <a:off x="3196714" y="2615037"/>
            <a:ext cx="3417446" cy="207411"/>
          </a:xfrm>
          <a:prstGeom prst="roundRect">
            <a:avLst>
              <a:gd name="adj" fmla="val 6397"/>
            </a:avLst>
          </a:prstGeom>
          <a:solidFill>
            <a:schemeClr val="accent5">
              <a:lumMod val="75000"/>
              <a:alpha val="12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089B07AF-3C94-48D8-A820-9E6178103F09}"/>
              </a:ext>
            </a:extLst>
          </p:cNvPr>
          <p:cNvSpPr/>
          <p:nvPr/>
        </p:nvSpPr>
        <p:spPr>
          <a:xfrm>
            <a:off x="3196714" y="4218285"/>
            <a:ext cx="3417446" cy="207411"/>
          </a:xfrm>
          <a:prstGeom prst="roundRect">
            <a:avLst>
              <a:gd name="adj" fmla="val 6397"/>
            </a:avLst>
          </a:prstGeom>
          <a:solidFill>
            <a:schemeClr val="accent5">
              <a:lumMod val="75000"/>
              <a:alpha val="12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803D740D-84C4-4165-B63A-F50E71D6DD82}"/>
              </a:ext>
            </a:extLst>
          </p:cNvPr>
          <p:cNvSpPr/>
          <p:nvPr/>
        </p:nvSpPr>
        <p:spPr>
          <a:xfrm>
            <a:off x="3208906" y="6305888"/>
            <a:ext cx="3417446" cy="207411"/>
          </a:xfrm>
          <a:prstGeom prst="roundRect">
            <a:avLst>
              <a:gd name="adj" fmla="val 6397"/>
            </a:avLst>
          </a:prstGeom>
          <a:solidFill>
            <a:schemeClr val="accent5">
              <a:lumMod val="75000"/>
              <a:alpha val="12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31097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AADFD3-7E77-403D-BABF-869020CC2936}"/>
              </a:ext>
            </a:extLst>
          </p:cNvPr>
          <p:cNvPicPr>
            <a:picLocks noChangeAspect="1"/>
          </p:cNvPicPr>
          <p:nvPr/>
        </p:nvPicPr>
        <p:blipFill rotWithShape="1">
          <a:blip r:embed="rId3"/>
          <a:srcRect t="1629"/>
          <a:stretch/>
        </p:blipFill>
        <p:spPr>
          <a:xfrm>
            <a:off x="1970805" y="1570892"/>
            <a:ext cx="8250390" cy="4911969"/>
          </a:xfrm>
          <a:prstGeom prst="rect">
            <a:avLst/>
          </a:prstGeom>
        </p:spPr>
      </p:pic>
      <p:sp>
        <p:nvSpPr>
          <p:cNvPr id="9" name="Title 1">
            <a:extLst>
              <a:ext uri="{FF2B5EF4-FFF2-40B4-BE49-F238E27FC236}">
                <a16:creationId xmlns:a16="http://schemas.microsoft.com/office/drawing/2014/main" id="{108F991E-C6C5-4206-A3A9-E50FD6E65A22}"/>
              </a:ext>
            </a:extLst>
          </p:cNvPr>
          <p:cNvSpPr>
            <a:spLocks noGrp="1"/>
          </p:cNvSpPr>
          <p:nvPr>
            <p:ph type="title"/>
          </p:nvPr>
        </p:nvSpPr>
        <p:spPr>
          <a:xfrm>
            <a:off x="1654629" y="113351"/>
            <a:ext cx="9421739" cy="1118227"/>
          </a:xfrm>
        </p:spPr>
        <p:txBody>
          <a:bodyPr>
            <a:normAutofit/>
          </a:bodyPr>
          <a:lstStyle/>
          <a:p>
            <a:r>
              <a:rPr lang="en-US" dirty="0"/>
              <a:t>The Promise of Generative Pre-training</a:t>
            </a:r>
          </a:p>
        </p:txBody>
      </p:sp>
    </p:spTree>
    <p:extLst>
      <p:ext uri="{BB962C8B-B14F-4D97-AF65-F5344CB8AC3E}">
        <p14:creationId xmlns:p14="http://schemas.microsoft.com/office/powerpoint/2010/main" val="21391661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440D74-91ED-484E-9DE0-DF6A3605BF81}"/>
              </a:ext>
            </a:extLst>
          </p:cNvPr>
          <p:cNvSpPr>
            <a:spLocks noGrp="1"/>
          </p:cNvSpPr>
          <p:nvPr>
            <p:ph type="title"/>
          </p:nvPr>
        </p:nvSpPr>
        <p:spPr>
          <a:xfrm>
            <a:off x="1654629" y="113351"/>
            <a:ext cx="9421739" cy="1118227"/>
          </a:xfrm>
        </p:spPr>
        <p:txBody>
          <a:bodyPr>
            <a:normAutofit/>
          </a:bodyPr>
          <a:lstStyle/>
          <a:p>
            <a:r>
              <a:rPr lang="en-US" dirty="0"/>
              <a:t>The Promise of Generative Pre-training</a:t>
            </a:r>
          </a:p>
        </p:txBody>
      </p:sp>
      <p:pic>
        <p:nvPicPr>
          <p:cNvPr id="5" name="Picture 4">
            <a:extLst>
              <a:ext uri="{FF2B5EF4-FFF2-40B4-BE49-F238E27FC236}">
                <a16:creationId xmlns:a16="http://schemas.microsoft.com/office/drawing/2014/main" id="{B125A5CF-4545-4218-BFAC-C609B300A227}"/>
              </a:ext>
            </a:extLst>
          </p:cNvPr>
          <p:cNvPicPr>
            <a:picLocks noChangeAspect="1"/>
          </p:cNvPicPr>
          <p:nvPr/>
        </p:nvPicPr>
        <p:blipFill rotWithShape="1">
          <a:blip r:embed="rId3"/>
          <a:srcRect t="-3007" r="33453" b="1"/>
          <a:stretch/>
        </p:blipFill>
        <p:spPr>
          <a:xfrm>
            <a:off x="1979537" y="1231578"/>
            <a:ext cx="7437418" cy="3174096"/>
          </a:xfrm>
          <a:prstGeom prst="rect">
            <a:avLst/>
          </a:prstGeom>
        </p:spPr>
      </p:pic>
    </p:spTree>
    <p:extLst>
      <p:ext uri="{BB962C8B-B14F-4D97-AF65-F5344CB8AC3E}">
        <p14:creationId xmlns:p14="http://schemas.microsoft.com/office/powerpoint/2010/main" val="1207905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9D356D-A079-4FA2-9FDC-EE59F4DD9A5C}"/>
              </a:ext>
            </a:extLst>
          </p:cNvPr>
          <p:cNvPicPr>
            <a:picLocks noChangeAspect="1"/>
          </p:cNvPicPr>
          <p:nvPr/>
        </p:nvPicPr>
        <p:blipFill>
          <a:blip r:embed="rId3"/>
          <a:stretch>
            <a:fillRect/>
          </a:stretch>
        </p:blipFill>
        <p:spPr>
          <a:xfrm>
            <a:off x="287215" y="4716097"/>
            <a:ext cx="11617567" cy="1635339"/>
          </a:xfrm>
          <a:prstGeom prst="rect">
            <a:avLst/>
          </a:prstGeom>
        </p:spPr>
      </p:pic>
      <p:sp>
        <p:nvSpPr>
          <p:cNvPr id="4" name="Title 1">
            <a:extLst>
              <a:ext uri="{FF2B5EF4-FFF2-40B4-BE49-F238E27FC236}">
                <a16:creationId xmlns:a16="http://schemas.microsoft.com/office/drawing/2014/main" id="{16440D74-91ED-484E-9DE0-DF6A3605BF81}"/>
              </a:ext>
            </a:extLst>
          </p:cNvPr>
          <p:cNvSpPr>
            <a:spLocks noGrp="1"/>
          </p:cNvSpPr>
          <p:nvPr>
            <p:ph type="title"/>
          </p:nvPr>
        </p:nvSpPr>
        <p:spPr>
          <a:xfrm>
            <a:off x="1654629" y="113351"/>
            <a:ext cx="9421739" cy="1118227"/>
          </a:xfrm>
        </p:spPr>
        <p:txBody>
          <a:bodyPr>
            <a:normAutofit/>
          </a:bodyPr>
          <a:lstStyle/>
          <a:p>
            <a:r>
              <a:rPr lang="en-US" dirty="0"/>
              <a:t>The Promise of Generative Pre-training</a:t>
            </a:r>
          </a:p>
        </p:txBody>
      </p:sp>
      <p:pic>
        <p:nvPicPr>
          <p:cNvPr id="5" name="Picture 4">
            <a:extLst>
              <a:ext uri="{FF2B5EF4-FFF2-40B4-BE49-F238E27FC236}">
                <a16:creationId xmlns:a16="http://schemas.microsoft.com/office/drawing/2014/main" id="{34C86012-C0C8-48E0-AAD5-9BD8AAD4E441}"/>
              </a:ext>
            </a:extLst>
          </p:cNvPr>
          <p:cNvPicPr>
            <a:picLocks noChangeAspect="1"/>
          </p:cNvPicPr>
          <p:nvPr/>
        </p:nvPicPr>
        <p:blipFill rotWithShape="1">
          <a:blip r:embed="rId4"/>
          <a:srcRect t="-3007" r="33453" b="1"/>
          <a:stretch/>
        </p:blipFill>
        <p:spPr>
          <a:xfrm>
            <a:off x="1979537" y="1231578"/>
            <a:ext cx="7437418" cy="3174096"/>
          </a:xfrm>
          <a:prstGeom prst="rect">
            <a:avLst/>
          </a:prstGeom>
        </p:spPr>
      </p:pic>
    </p:spTree>
    <p:extLst>
      <p:ext uri="{BB962C8B-B14F-4D97-AF65-F5344CB8AC3E}">
        <p14:creationId xmlns:p14="http://schemas.microsoft.com/office/powerpoint/2010/main" val="19666684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440D74-91ED-484E-9DE0-DF6A3605BF81}"/>
              </a:ext>
            </a:extLst>
          </p:cNvPr>
          <p:cNvSpPr>
            <a:spLocks noGrp="1"/>
          </p:cNvSpPr>
          <p:nvPr>
            <p:ph type="title"/>
          </p:nvPr>
        </p:nvSpPr>
        <p:spPr>
          <a:xfrm>
            <a:off x="1654629" y="113351"/>
            <a:ext cx="9421739" cy="1118227"/>
          </a:xfrm>
        </p:spPr>
        <p:txBody>
          <a:bodyPr>
            <a:normAutofit/>
          </a:bodyPr>
          <a:lstStyle/>
          <a:p>
            <a:r>
              <a:rPr lang="en-US" dirty="0"/>
              <a:t>The Promise of Generative Pre-training</a:t>
            </a:r>
          </a:p>
        </p:txBody>
      </p:sp>
      <p:pic>
        <p:nvPicPr>
          <p:cNvPr id="5" name="Picture 4">
            <a:extLst>
              <a:ext uri="{FF2B5EF4-FFF2-40B4-BE49-F238E27FC236}">
                <a16:creationId xmlns:a16="http://schemas.microsoft.com/office/drawing/2014/main" id="{F79666F8-B1BD-459A-B22B-5AE55DA84206}"/>
              </a:ext>
            </a:extLst>
          </p:cNvPr>
          <p:cNvPicPr>
            <a:picLocks noChangeAspect="1"/>
          </p:cNvPicPr>
          <p:nvPr/>
        </p:nvPicPr>
        <p:blipFill>
          <a:blip r:embed="rId3"/>
          <a:stretch>
            <a:fillRect/>
          </a:stretch>
        </p:blipFill>
        <p:spPr>
          <a:xfrm>
            <a:off x="484098" y="2105596"/>
            <a:ext cx="5508095" cy="2103225"/>
          </a:xfrm>
          <a:prstGeom prst="rect">
            <a:avLst/>
          </a:prstGeom>
        </p:spPr>
      </p:pic>
      <p:sp>
        <p:nvSpPr>
          <p:cNvPr id="8" name="TextBox 7">
            <a:extLst>
              <a:ext uri="{FF2B5EF4-FFF2-40B4-BE49-F238E27FC236}">
                <a16:creationId xmlns:a16="http://schemas.microsoft.com/office/drawing/2014/main" id="{38438FBA-56EB-411B-B1B8-69194680EC79}"/>
              </a:ext>
            </a:extLst>
          </p:cNvPr>
          <p:cNvSpPr txBox="1"/>
          <p:nvPr/>
        </p:nvSpPr>
        <p:spPr>
          <a:xfrm>
            <a:off x="484098" y="4569350"/>
            <a:ext cx="5500823"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GPT-GNN can consistently improve performance for various GNN models.</a:t>
            </a:r>
          </a:p>
          <a:p>
            <a:pPr marL="342900" indent="-342900">
              <a:buFont typeface="Arial" panose="020B0604020202020204" pitchFamily="34" charset="0"/>
              <a:buChar char="•"/>
            </a:pPr>
            <a:r>
              <a:rPr lang="en-US" sz="2000" dirty="0"/>
              <a:t>A more expressive GNN model (as HGT) can receive higher performance gain.</a:t>
            </a:r>
            <a:endParaRPr lang="en-US" dirty="0"/>
          </a:p>
        </p:txBody>
      </p:sp>
    </p:spTree>
    <p:extLst>
      <p:ext uri="{BB962C8B-B14F-4D97-AF65-F5344CB8AC3E}">
        <p14:creationId xmlns:p14="http://schemas.microsoft.com/office/powerpoint/2010/main" val="9699307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440D74-91ED-484E-9DE0-DF6A3605BF81}"/>
              </a:ext>
            </a:extLst>
          </p:cNvPr>
          <p:cNvSpPr>
            <a:spLocks noGrp="1"/>
          </p:cNvSpPr>
          <p:nvPr>
            <p:ph type="title"/>
          </p:nvPr>
        </p:nvSpPr>
        <p:spPr>
          <a:xfrm>
            <a:off x="1654629" y="113351"/>
            <a:ext cx="9421739" cy="1118227"/>
          </a:xfrm>
        </p:spPr>
        <p:txBody>
          <a:bodyPr>
            <a:normAutofit/>
          </a:bodyPr>
          <a:lstStyle/>
          <a:p>
            <a:r>
              <a:rPr lang="en-US" dirty="0"/>
              <a:t>The Promise of Generative Pre-training</a:t>
            </a:r>
          </a:p>
        </p:txBody>
      </p:sp>
      <p:pic>
        <p:nvPicPr>
          <p:cNvPr id="5" name="Picture 4">
            <a:extLst>
              <a:ext uri="{FF2B5EF4-FFF2-40B4-BE49-F238E27FC236}">
                <a16:creationId xmlns:a16="http://schemas.microsoft.com/office/drawing/2014/main" id="{F79666F8-B1BD-459A-B22B-5AE55DA84206}"/>
              </a:ext>
            </a:extLst>
          </p:cNvPr>
          <p:cNvPicPr>
            <a:picLocks noChangeAspect="1"/>
          </p:cNvPicPr>
          <p:nvPr/>
        </p:nvPicPr>
        <p:blipFill>
          <a:blip r:embed="rId3"/>
          <a:stretch>
            <a:fillRect/>
          </a:stretch>
        </p:blipFill>
        <p:spPr>
          <a:xfrm>
            <a:off x="484098" y="2105596"/>
            <a:ext cx="5508095" cy="2103225"/>
          </a:xfrm>
          <a:prstGeom prst="rect">
            <a:avLst/>
          </a:prstGeom>
        </p:spPr>
      </p:pic>
      <p:pic>
        <p:nvPicPr>
          <p:cNvPr id="3" name="Picture 2">
            <a:extLst>
              <a:ext uri="{FF2B5EF4-FFF2-40B4-BE49-F238E27FC236}">
                <a16:creationId xmlns:a16="http://schemas.microsoft.com/office/drawing/2014/main" id="{ED8F1B0E-4F14-4AE6-A135-125E35247ACA}"/>
              </a:ext>
            </a:extLst>
          </p:cNvPr>
          <p:cNvPicPr>
            <a:picLocks noChangeAspect="1"/>
          </p:cNvPicPr>
          <p:nvPr/>
        </p:nvPicPr>
        <p:blipFill>
          <a:blip r:embed="rId4"/>
          <a:stretch>
            <a:fillRect/>
          </a:stretch>
        </p:blipFill>
        <p:spPr>
          <a:xfrm>
            <a:off x="6663310" y="2043303"/>
            <a:ext cx="5182498" cy="2404419"/>
          </a:xfrm>
          <a:prstGeom prst="rect">
            <a:avLst/>
          </a:prstGeom>
        </p:spPr>
      </p:pic>
      <p:sp>
        <p:nvSpPr>
          <p:cNvPr id="8" name="TextBox 7">
            <a:extLst>
              <a:ext uri="{FF2B5EF4-FFF2-40B4-BE49-F238E27FC236}">
                <a16:creationId xmlns:a16="http://schemas.microsoft.com/office/drawing/2014/main" id="{38438FBA-56EB-411B-B1B8-69194680EC79}"/>
              </a:ext>
            </a:extLst>
          </p:cNvPr>
          <p:cNvSpPr txBox="1"/>
          <p:nvPr/>
        </p:nvSpPr>
        <p:spPr>
          <a:xfrm>
            <a:off x="484098" y="4569350"/>
            <a:ext cx="5500823"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GPT-GNN can consistently improve performance for various GNN models.</a:t>
            </a:r>
          </a:p>
          <a:p>
            <a:pPr marL="342900" indent="-342900">
              <a:buFont typeface="Arial" panose="020B0604020202020204" pitchFamily="34" charset="0"/>
              <a:buChar char="•"/>
            </a:pPr>
            <a:r>
              <a:rPr lang="en-US" sz="2000" dirty="0"/>
              <a:t>A more expressive GNN model (as HGT) can receive higher performance gain.</a:t>
            </a:r>
            <a:endParaRPr lang="en-US" dirty="0"/>
          </a:p>
        </p:txBody>
      </p:sp>
      <p:sp>
        <p:nvSpPr>
          <p:cNvPr id="9" name="TextBox 8">
            <a:extLst>
              <a:ext uri="{FF2B5EF4-FFF2-40B4-BE49-F238E27FC236}">
                <a16:creationId xmlns:a16="http://schemas.microsoft.com/office/drawing/2014/main" id="{36422495-2D1D-4331-8672-55D709029C4E}"/>
              </a:ext>
            </a:extLst>
          </p:cNvPr>
          <p:cNvSpPr txBox="1"/>
          <p:nvPr/>
        </p:nvSpPr>
        <p:spPr>
          <a:xfrm>
            <a:off x="6504147" y="4808249"/>
            <a:ext cx="5500823"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t>GPT-GNN can also be utilized for homogeneous graphs and get the highest performance gain.</a:t>
            </a:r>
            <a:endParaRPr lang="en-US" dirty="0"/>
          </a:p>
        </p:txBody>
      </p:sp>
    </p:spTree>
    <p:extLst>
      <p:ext uri="{BB962C8B-B14F-4D97-AF65-F5344CB8AC3E}">
        <p14:creationId xmlns:p14="http://schemas.microsoft.com/office/powerpoint/2010/main" val="31322846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6DE54-1112-414C-A6F6-F9F6F260ABDD}"/>
              </a:ext>
            </a:extLst>
          </p:cNvPr>
          <p:cNvSpPr>
            <a:spLocks noGrp="1"/>
          </p:cNvSpPr>
          <p:nvPr>
            <p:ph type="title"/>
          </p:nvPr>
        </p:nvSpPr>
        <p:spPr>
          <a:xfrm>
            <a:off x="2723989" y="1431961"/>
            <a:ext cx="6804212" cy="1325563"/>
          </a:xfrm>
        </p:spPr>
        <p:txBody>
          <a:bodyPr/>
          <a:lstStyle/>
          <a:p>
            <a:pPr algn="ctr"/>
            <a:r>
              <a:rPr lang="en-US" dirty="0">
                <a:latin typeface="Arial Rounded MT Bold" panose="020F0704030504030204" pitchFamily="34" charset="0"/>
              </a:rPr>
              <a:t>Thanks for listening!</a:t>
            </a:r>
          </a:p>
        </p:txBody>
      </p:sp>
      <p:pic>
        <p:nvPicPr>
          <p:cNvPr id="6146" name="Picture 2">
            <a:extLst>
              <a:ext uri="{FF2B5EF4-FFF2-40B4-BE49-F238E27FC236}">
                <a16:creationId xmlns:a16="http://schemas.microsoft.com/office/drawing/2014/main" id="{CA1050A8-841B-4FE6-ADEA-225F504279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7537" y="3334027"/>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769C4CB-5DAA-4190-97D7-E682EC007CBC}"/>
              </a:ext>
            </a:extLst>
          </p:cNvPr>
          <p:cNvSpPr txBox="1">
            <a:spLocks/>
          </p:cNvSpPr>
          <p:nvPr/>
        </p:nvSpPr>
        <p:spPr>
          <a:xfrm>
            <a:off x="1246909" y="3429000"/>
            <a:ext cx="758952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mn-lt"/>
              </a:rPr>
              <a:t>Code and Dataset are available:</a:t>
            </a:r>
          </a:p>
        </p:txBody>
      </p:sp>
      <p:pic>
        <p:nvPicPr>
          <p:cNvPr id="7" name="Picture 6">
            <a:extLst>
              <a:ext uri="{FF2B5EF4-FFF2-40B4-BE49-F238E27FC236}">
                <a16:creationId xmlns:a16="http://schemas.microsoft.com/office/drawing/2014/main" id="{5777B95A-4E85-468E-9644-C27B3F3D1880}"/>
              </a:ext>
            </a:extLst>
          </p:cNvPr>
          <p:cNvPicPr>
            <a:picLocks noChangeAspect="1"/>
          </p:cNvPicPr>
          <p:nvPr/>
        </p:nvPicPr>
        <p:blipFill>
          <a:blip r:embed="rId3"/>
          <a:stretch>
            <a:fillRect/>
          </a:stretch>
        </p:blipFill>
        <p:spPr>
          <a:xfrm>
            <a:off x="1702723" y="4582006"/>
            <a:ext cx="6539000" cy="345114"/>
          </a:xfrm>
          <a:prstGeom prst="rect">
            <a:avLst/>
          </a:prstGeom>
        </p:spPr>
      </p:pic>
    </p:spTree>
    <p:extLst>
      <p:ext uri="{BB962C8B-B14F-4D97-AF65-F5344CB8AC3E}">
        <p14:creationId xmlns:p14="http://schemas.microsoft.com/office/powerpoint/2010/main" val="4086997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1E69C-02AE-4D2D-B079-7ABD5270FBCB}"/>
              </a:ext>
            </a:extLst>
          </p:cNvPr>
          <p:cNvSpPr>
            <a:spLocks noGrp="1"/>
          </p:cNvSpPr>
          <p:nvPr>
            <p:ph type="title"/>
          </p:nvPr>
        </p:nvSpPr>
        <p:spPr/>
        <p:txBody>
          <a:bodyPr/>
          <a:lstStyle/>
          <a:p>
            <a:r>
              <a:rPr lang="en-US" dirty="0"/>
              <a:t>Example: Academic Graphs</a:t>
            </a:r>
          </a:p>
        </p:txBody>
      </p:sp>
      <p:pic>
        <p:nvPicPr>
          <p:cNvPr id="4" name="Picture 3">
            <a:extLst>
              <a:ext uri="{FF2B5EF4-FFF2-40B4-BE49-F238E27FC236}">
                <a16:creationId xmlns:a16="http://schemas.microsoft.com/office/drawing/2014/main" id="{78E84D49-B62F-40D9-BC0A-1C3233752C4A}"/>
              </a:ext>
            </a:extLst>
          </p:cNvPr>
          <p:cNvPicPr>
            <a:picLocks noChangeAspect="1"/>
          </p:cNvPicPr>
          <p:nvPr/>
        </p:nvPicPr>
        <p:blipFill>
          <a:blip r:embed="rId3"/>
          <a:stretch>
            <a:fillRect/>
          </a:stretch>
        </p:blipFill>
        <p:spPr>
          <a:xfrm>
            <a:off x="411974" y="3584953"/>
            <a:ext cx="4307741" cy="2733040"/>
          </a:xfrm>
          <a:prstGeom prst="rect">
            <a:avLst/>
          </a:prstGeom>
        </p:spPr>
      </p:pic>
      <p:grpSp>
        <p:nvGrpSpPr>
          <p:cNvPr id="7" name="Group 6">
            <a:extLst>
              <a:ext uri="{FF2B5EF4-FFF2-40B4-BE49-F238E27FC236}">
                <a16:creationId xmlns:a16="http://schemas.microsoft.com/office/drawing/2014/main" id="{3F507A8B-DF25-49BA-96AB-70A932C59E8D}"/>
              </a:ext>
            </a:extLst>
          </p:cNvPr>
          <p:cNvGrpSpPr/>
          <p:nvPr/>
        </p:nvGrpSpPr>
        <p:grpSpPr>
          <a:xfrm>
            <a:off x="5611558" y="3328422"/>
            <a:ext cx="6486947" cy="2751039"/>
            <a:chOff x="1110645" y="1596137"/>
            <a:chExt cx="9759058" cy="4210660"/>
          </a:xfrm>
        </p:grpSpPr>
        <p:pic>
          <p:nvPicPr>
            <p:cNvPr id="8" name="Picture 7">
              <a:extLst>
                <a:ext uri="{FF2B5EF4-FFF2-40B4-BE49-F238E27FC236}">
                  <a16:creationId xmlns:a16="http://schemas.microsoft.com/office/drawing/2014/main" id="{11CCFA33-AAE1-46D7-9E66-A6E98FDF1629}"/>
                </a:ext>
              </a:extLst>
            </p:cNvPr>
            <p:cNvPicPr>
              <a:picLocks noChangeAspect="1"/>
            </p:cNvPicPr>
            <p:nvPr/>
          </p:nvPicPr>
          <p:blipFill rotWithShape="1">
            <a:blip r:embed="rId4"/>
            <a:srcRect l="17668" t="5279" r="4711" b="289"/>
            <a:stretch/>
          </p:blipFill>
          <p:spPr>
            <a:xfrm>
              <a:off x="4957039" y="4080331"/>
              <a:ext cx="548640" cy="554763"/>
            </a:xfrm>
            <a:prstGeom prst="ellipse">
              <a:avLst/>
            </a:prstGeom>
          </p:spPr>
        </p:pic>
        <p:pic>
          <p:nvPicPr>
            <p:cNvPr id="9" name="Picture 8">
              <a:extLst>
                <a:ext uri="{FF2B5EF4-FFF2-40B4-BE49-F238E27FC236}">
                  <a16:creationId xmlns:a16="http://schemas.microsoft.com/office/drawing/2014/main" id="{615D0A61-FCE2-4A66-893B-3E456CFC67B2}"/>
                </a:ext>
              </a:extLst>
            </p:cNvPr>
            <p:cNvPicPr>
              <a:picLocks noChangeAspect="1"/>
            </p:cNvPicPr>
            <p:nvPr/>
          </p:nvPicPr>
          <p:blipFill rotWithShape="1">
            <a:blip r:embed="rId5"/>
            <a:srcRect l="12376" t="9674" r="14177" b="435"/>
            <a:stretch/>
          </p:blipFill>
          <p:spPr>
            <a:xfrm>
              <a:off x="4951245" y="1648671"/>
              <a:ext cx="548640" cy="548640"/>
            </a:xfrm>
            <a:prstGeom prst="ellipse">
              <a:avLst/>
            </a:prstGeom>
          </p:spPr>
        </p:pic>
        <p:pic>
          <p:nvPicPr>
            <p:cNvPr id="10" name="Picture 9">
              <a:extLst>
                <a:ext uri="{FF2B5EF4-FFF2-40B4-BE49-F238E27FC236}">
                  <a16:creationId xmlns:a16="http://schemas.microsoft.com/office/drawing/2014/main" id="{08876433-B346-4DCE-8745-D2985A8D1B84}"/>
                </a:ext>
              </a:extLst>
            </p:cNvPr>
            <p:cNvPicPr>
              <a:picLocks noChangeAspect="1"/>
            </p:cNvPicPr>
            <p:nvPr/>
          </p:nvPicPr>
          <p:blipFill rotWithShape="1">
            <a:blip r:embed="rId6"/>
            <a:srcRect l="8991" t="4180" r="5643" b="-1"/>
            <a:stretch/>
          </p:blipFill>
          <p:spPr>
            <a:xfrm>
              <a:off x="4951245" y="5207537"/>
              <a:ext cx="548640" cy="548640"/>
            </a:xfrm>
            <a:prstGeom prst="ellipse">
              <a:avLst/>
            </a:prstGeom>
          </p:spPr>
        </p:pic>
        <p:pic>
          <p:nvPicPr>
            <p:cNvPr id="11" name="Picture 10">
              <a:extLst>
                <a:ext uri="{FF2B5EF4-FFF2-40B4-BE49-F238E27FC236}">
                  <a16:creationId xmlns:a16="http://schemas.microsoft.com/office/drawing/2014/main" id="{67C6610A-D7A4-447F-9E43-499998146842}"/>
                </a:ext>
              </a:extLst>
            </p:cNvPr>
            <p:cNvPicPr>
              <a:picLocks noChangeAspect="1"/>
            </p:cNvPicPr>
            <p:nvPr/>
          </p:nvPicPr>
          <p:blipFill rotWithShape="1">
            <a:blip r:embed="rId7"/>
            <a:srcRect l="10574" t="12788" r="9795" b="656"/>
            <a:stretch/>
          </p:blipFill>
          <p:spPr>
            <a:xfrm>
              <a:off x="3319167" y="2829864"/>
              <a:ext cx="548640" cy="548640"/>
            </a:xfrm>
            <a:prstGeom prst="ellipse">
              <a:avLst/>
            </a:prstGeom>
          </p:spPr>
        </p:pic>
        <p:pic>
          <p:nvPicPr>
            <p:cNvPr id="12" name="Picture 11">
              <a:extLst>
                <a:ext uri="{FF2B5EF4-FFF2-40B4-BE49-F238E27FC236}">
                  <a16:creationId xmlns:a16="http://schemas.microsoft.com/office/drawing/2014/main" id="{13DB288E-CB85-4F2E-BE3E-94F38B54ED9B}"/>
                </a:ext>
              </a:extLst>
            </p:cNvPr>
            <p:cNvPicPr>
              <a:picLocks noChangeAspect="1"/>
            </p:cNvPicPr>
            <p:nvPr/>
          </p:nvPicPr>
          <p:blipFill rotWithShape="1">
            <a:blip r:embed="rId8"/>
            <a:srcRect l="14427" t="7173" r="12094" b="1104"/>
            <a:stretch/>
          </p:blipFill>
          <p:spPr>
            <a:xfrm>
              <a:off x="4957039" y="3112987"/>
              <a:ext cx="548640" cy="548640"/>
            </a:xfrm>
            <a:prstGeom prst="ellipse">
              <a:avLst/>
            </a:prstGeom>
          </p:spPr>
        </p:pic>
        <p:pic>
          <p:nvPicPr>
            <p:cNvPr id="13" name="Picture 12">
              <a:extLst>
                <a:ext uri="{FF2B5EF4-FFF2-40B4-BE49-F238E27FC236}">
                  <a16:creationId xmlns:a16="http://schemas.microsoft.com/office/drawing/2014/main" id="{845CFEF5-0495-4C8D-B15B-FFD3F6F90CC3}"/>
                </a:ext>
              </a:extLst>
            </p:cNvPr>
            <p:cNvPicPr>
              <a:picLocks noChangeAspect="1"/>
            </p:cNvPicPr>
            <p:nvPr/>
          </p:nvPicPr>
          <p:blipFill rotWithShape="1">
            <a:blip r:embed="rId8"/>
            <a:srcRect l="14427" t="7173" r="12094" b="1104"/>
            <a:stretch/>
          </p:blipFill>
          <p:spPr>
            <a:xfrm>
              <a:off x="7504155" y="3112987"/>
              <a:ext cx="548640" cy="548640"/>
            </a:xfrm>
            <a:prstGeom prst="ellipse">
              <a:avLst/>
            </a:prstGeom>
          </p:spPr>
        </p:pic>
        <p:cxnSp>
          <p:nvCxnSpPr>
            <p:cNvPr id="14" name="Straight Connector 13">
              <a:extLst>
                <a:ext uri="{FF2B5EF4-FFF2-40B4-BE49-F238E27FC236}">
                  <a16:creationId xmlns:a16="http://schemas.microsoft.com/office/drawing/2014/main" id="{F2889B16-D923-47BB-855A-525E2A25BCBF}"/>
                </a:ext>
              </a:extLst>
            </p:cNvPr>
            <p:cNvCxnSpPr>
              <a:cxnSpLocks/>
              <a:stCxn id="8" idx="0"/>
              <a:endCxn id="12" idx="4"/>
            </p:cNvCxnSpPr>
            <p:nvPr/>
          </p:nvCxnSpPr>
          <p:spPr>
            <a:xfrm flipV="1">
              <a:off x="5231359" y="3661627"/>
              <a:ext cx="0" cy="418704"/>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CE02671-51F2-4B18-8819-E4E060BFC95B}"/>
                </a:ext>
              </a:extLst>
            </p:cNvPr>
            <p:cNvCxnSpPr>
              <a:cxnSpLocks/>
              <a:stCxn id="9" idx="4"/>
              <a:endCxn id="12" idx="0"/>
            </p:cNvCxnSpPr>
            <p:nvPr/>
          </p:nvCxnSpPr>
          <p:spPr>
            <a:xfrm>
              <a:off x="5225565" y="2197311"/>
              <a:ext cx="5794" cy="915676"/>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3A602C-D3A0-4BE6-93A2-742EB07DA507}"/>
                </a:ext>
              </a:extLst>
            </p:cNvPr>
            <p:cNvCxnSpPr>
              <a:cxnSpLocks/>
              <a:endCxn id="12" idx="2"/>
            </p:cNvCxnSpPr>
            <p:nvPr/>
          </p:nvCxnSpPr>
          <p:spPr>
            <a:xfrm>
              <a:off x="3867807" y="3387307"/>
              <a:ext cx="108923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6A0A987-0340-4520-994C-76D73F8284BF}"/>
                </a:ext>
              </a:extLst>
            </p:cNvPr>
            <p:cNvCxnSpPr>
              <a:cxnSpLocks/>
              <a:endCxn id="10" idx="0"/>
            </p:cNvCxnSpPr>
            <p:nvPr/>
          </p:nvCxnSpPr>
          <p:spPr>
            <a:xfrm>
              <a:off x="5225565" y="4671009"/>
              <a:ext cx="0" cy="53652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0792EBE-4626-40A6-BD18-541991248AB1}"/>
                </a:ext>
              </a:extLst>
            </p:cNvPr>
            <p:cNvCxnSpPr>
              <a:cxnSpLocks/>
              <a:stCxn id="13" idx="2"/>
              <a:endCxn id="12" idx="6"/>
            </p:cNvCxnSpPr>
            <p:nvPr/>
          </p:nvCxnSpPr>
          <p:spPr>
            <a:xfrm flipH="1">
              <a:off x="5505679" y="3387307"/>
              <a:ext cx="1998476" cy="0"/>
            </a:xfrm>
            <a:prstGeom prst="line">
              <a:avLst/>
            </a:prstGeom>
            <a:ln w="1905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B8B07177-2A0C-43C1-A624-F7478455E92E}"/>
                </a:ext>
              </a:extLst>
            </p:cNvPr>
            <p:cNvSpPr txBox="1"/>
            <p:nvPr/>
          </p:nvSpPr>
          <p:spPr>
            <a:xfrm>
              <a:off x="3245945" y="4015578"/>
              <a:ext cx="2058970" cy="628490"/>
            </a:xfrm>
            <a:prstGeom prst="rect">
              <a:avLst/>
            </a:prstGeom>
            <a:noFill/>
          </p:spPr>
          <p:txBody>
            <a:bodyPr wrap="square" rtlCol="0">
              <a:spAutoFit/>
            </a:bodyPr>
            <a:lstStyle/>
            <a:p>
              <a:pPr algn="ctr"/>
              <a:r>
                <a:rPr lang="en-US" sz="1600" b="1" dirty="0"/>
                <a:t>239 million </a:t>
              </a:r>
              <a:r>
                <a:rPr lang="en-US" sz="1600" dirty="0"/>
                <a:t>authors</a:t>
              </a:r>
            </a:p>
          </p:txBody>
        </p:sp>
        <p:sp>
          <p:nvSpPr>
            <p:cNvPr id="20" name="TextBox 19">
              <a:extLst>
                <a:ext uri="{FF2B5EF4-FFF2-40B4-BE49-F238E27FC236}">
                  <a16:creationId xmlns:a16="http://schemas.microsoft.com/office/drawing/2014/main" id="{7C9178F1-4F08-4502-9558-EFC7DB75193E}"/>
                </a:ext>
              </a:extLst>
            </p:cNvPr>
            <p:cNvSpPr txBox="1"/>
            <p:nvPr/>
          </p:nvSpPr>
          <p:spPr>
            <a:xfrm>
              <a:off x="3310843" y="5178307"/>
              <a:ext cx="1929174" cy="628490"/>
            </a:xfrm>
            <a:prstGeom prst="rect">
              <a:avLst/>
            </a:prstGeom>
            <a:noFill/>
          </p:spPr>
          <p:txBody>
            <a:bodyPr wrap="square" rtlCol="0">
              <a:spAutoFit/>
            </a:bodyPr>
            <a:lstStyle/>
            <a:p>
              <a:pPr algn="ctr"/>
              <a:r>
                <a:rPr lang="en-US" sz="1600" dirty="0"/>
                <a:t>25,564 Institutions</a:t>
              </a:r>
            </a:p>
          </p:txBody>
        </p:sp>
        <p:sp>
          <p:nvSpPr>
            <p:cNvPr id="21" name="TextBox 20">
              <a:extLst>
                <a:ext uri="{FF2B5EF4-FFF2-40B4-BE49-F238E27FC236}">
                  <a16:creationId xmlns:a16="http://schemas.microsoft.com/office/drawing/2014/main" id="{ADA2DE90-53CC-471C-AECE-2CC61D4C65E3}"/>
                </a:ext>
              </a:extLst>
            </p:cNvPr>
            <p:cNvSpPr txBox="1"/>
            <p:nvPr/>
          </p:nvSpPr>
          <p:spPr>
            <a:xfrm>
              <a:off x="1193698" y="2301415"/>
              <a:ext cx="2008989" cy="363863"/>
            </a:xfrm>
            <a:prstGeom prst="rect">
              <a:avLst/>
            </a:prstGeom>
            <a:noFill/>
          </p:spPr>
          <p:txBody>
            <a:bodyPr wrap="square" rtlCol="0">
              <a:spAutoFit/>
            </a:bodyPr>
            <a:lstStyle/>
            <a:p>
              <a:pPr algn="ctr"/>
              <a:r>
                <a:rPr lang="en-US" sz="1600" dirty="0"/>
                <a:t>48,859 journals</a:t>
              </a:r>
            </a:p>
          </p:txBody>
        </p:sp>
        <p:sp>
          <p:nvSpPr>
            <p:cNvPr id="22" name="TextBox 21">
              <a:extLst>
                <a:ext uri="{FF2B5EF4-FFF2-40B4-BE49-F238E27FC236}">
                  <a16:creationId xmlns:a16="http://schemas.microsoft.com/office/drawing/2014/main" id="{EFE534FD-11D4-4480-9D0A-14293F35E4DA}"/>
                </a:ext>
              </a:extLst>
            </p:cNvPr>
            <p:cNvSpPr txBox="1"/>
            <p:nvPr/>
          </p:nvSpPr>
          <p:spPr>
            <a:xfrm>
              <a:off x="1110645" y="3292586"/>
              <a:ext cx="2058970" cy="363863"/>
            </a:xfrm>
            <a:prstGeom prst="rect">
              <a:avLst/>
            </a:prstGeom>
            <a:noFill/>
          </p:spPr>
          <p:txBody>
            <a:bodyPr wrap="square" rtlCol="0">
              <a:spAutoFit/>
            </a:bodyPr>
            <a:lstStyle/>
            <a:p>
              <a:pPr algn="ctr"/>
              <a:r>
                <a:rPr lang="en-US" sz="1600" dirty="0"/>
                <a:t>4,457 conferences</a:t>
              </a:r>
            </a:p>
          </p:txBody>
        </p:sp>
        <p:sp>
          <p:nvSpPr>
            <p:cNvPr id="23" name="TextBox 22">
              <a:extLst>
                <a:ext uri="{FF2B5EF4-FFF2-40B4-BE49-F238E27FC236}">
                  <a16:creationId xmlns:a16="http://schemas.microsoft.com/office/drawing/2014/main" id="{805A2C1F-D60B-4706-A842-5B08ED96E0CF}"/>
                </a:ext>
              </a:extLst>
            </p:cNvPr>
            <p:cNvSpPr txBox="1"/>
            <p:nvPr/>
          </p:nvSpPr>
          <p:spPr>
            <a:xfrm>
              <a:off x="5169520" y="1596137"/>
              <a:ext cx="2321953" cy="628490"/>
            </a:xfrm>
            <a:prstGeom prst="rect">
              <a:avLst/>
            </a:prstGeom>
            <a:noFill/>
          </p:spPr>
          <p:txBody>
            <a:bodyPr wrap="square" rtlCol="0">
              <a:spAutoFit/>
            </a:bodyPr>
            <a:lstStyle/>
            <a:p>
              <a:pPr algn="ctr"/>
              <a:r>
                <a:rPr lang="en-US" sz="1600" dirty="0"/>
                <a:t>711,012 </a:t>
              </a:r>
            </a:p>
            <a:p>
              <a:pPr algn="ctr"/>
              <a:r>
                <a:rPr lang="en-US" sz="1600" dirty="0"/>
                <a:t>fields of study</a:t>
              </a:r>
            </a:p>
          </p:txBody>
        </p:sp>
        <p:sp>
          <p:nvSpPr>
            <p:cNvPr id="24" name="TextBox 23">
              <a:extLst>
                <a:ext uri="{FF2B5EF4-FFF2-40B4-BE49-F238E27FC236}">
                  <a16:creationId xmlns:a16="http://schemas.microsoft.com/office/drawing/2014/main" id="{EDF73EF7-2775-4445-8D71-3810DE080519}"/>
                </a:ext>
              </a:extLst>
            </p:cNvPr>
            <p:cNvSpPr txBox="1"/>
            <p:nvPr/>
          </p:nvSpPr>
          <p:spPr>
            <a:xfrm>
              <a:off x="6660861" y="3298969"/>
              <a:ext cx="4208842" cy="628490"/>
            </a:xfrm>
            <a:prstGeom prst="rect">
              <a:avLst/>
            </a:prstGeom>
            <a:noFill/>
          </p:spPr>
          <p:txBody>
            <a:bodyPr wrap="square" rtlCol="0">
              <a:spAutoFit/>
            </a:bodyPr>
            <a:lstStyle/>
            <a:p>
              <a:pPr algn="ctr"/>
              <a:r>
                <a:rPr lang="en-US" sz="1600" b="1" dirty="0"/>
                <a:t>233 million </a:t>
              </a:r>
              <a:r>
                <a:rPr lang="en-US" sz="1600" dirty="0"/>
                <a:t>papers/patents/books/preprints</a:t>
              </a:r>
            </a:p>
          </p:txBody>
        </p:sp>
        <p:pic>
          <p:nvPicPr>
            <p:cNvPr id="25" name="Picture 24">
              <a:extLst>
                <a:ext uri="{FF2B5EF4-FFF2-40B4-BE49-F238E27FC236}">
                  <a16:creationId xmlns:a16="http://schemas.microsoft.com/office/drawing/2014/main" id="{864F1628-460B-4E6B-A277-C8379E70A1DB}"/>
                </a:ext>
              </a:extLst>
            </p:cNvPr>
            <p:cNvPicPr>
              <a:picLocks noChangeAspect="1"/>
            </p:cNvPicPr>
            <p:nvPr/>
          </p:nvPicPr>
          <p:blipFill rotWithShape="1">
            <a:blip r:embed="rId9"/>
            <a:srcRect l="9891" t="1857" r="2372" b="658"/>
            <a:stretch/>
          </p:blipFill>
          <p:spPr>
            <a:xfrm>
              <a:off x="3319167" y="3352800"/>
              <a:ext cx="548640" cy="548640"/>
            </a:xfrm>
            <a:prstGeom prst="ellipse">
              <a:avLst/>
            </a:prstGeom>
          </p:spPr>
        </p:pic>
      </p:grpSp>
      <p:sp>
        <p:nvSpPr>
          <p:cNvPr id="26" name="TextBox 25">
            <a:extLst>
              <a:ext uri="{FF2B5EF4-FFF2-40B4-BE49-F238E27FC236}">
                <a16:creationId xmlns:a16="http://schemas.microsoft.com/office/drawing/2014/main" id="{891D9967-D77A-4006-BE4B-4BC0EFFC4F95}"/>
              </a:ext>
            </a:extLst>
          </p:cNvPr>
          <p:cNvSpPr txBox="1"/>
          <p:nvPr/>
        </p:nvSpPr>
        <p:spPr>
          <a:xfrm>
            <a:off x="1024813" y="1930561"/>
            <a:ext cx="10299032" cy="830997"/>
          </a:xfrm>
          <a:prstGeom prst="rect">
            <a:avLst/>
          </a:prstGeom>
          <a:noFill/>
        </p:spPr>
        <p:txBody>
          <a:bodyPr wrap="square" rtlCol="0">
            <a:spAutoFit/>
          </a:bodyPr>
          <a:lstStyle/>
          <a:p>
            <a:pPr marL="342900" indent="-342900">
              <a:buFont typeface="Arial" panose="020B0604020202020204" pitchFamily="34" charset="0"/>
              <a:buChar char="•"/>
            </a:pPr>
            <a:r>
              <a:rPr lang="en-US" sz="2400" b="1" dirty="0"/>
              <a:t>Node Types</a:t>
            </a:r>
            <a:r>
              <a:rPr lang="en-US" sz="2400" dirty="0"/>
              <a:t>: paper, author, venue, institutions, fields.</a:t>
            </a:r>
          </a:p>
          <a:p>
            <a:pPr marL="342900" indent="-342900">
              <a:buFont typeface="Arial" panose="020B0604020202020204" pitchFamily="34" charset="0"/>
              <a:buChar char="•"/>
            </a:pPr>
            <a:r>
              <a:rPr lang="en-US" sz="2400" b="1" dirty="0"/>
              <a:t>Relation Types</a:t>
            </a:r>
            <a:r>
              <a:rPr lang="en-US" sz="2400" dirty="0"/>
              <a:t>: </a:t>
            </a:r>
            <a:r>
              <a:rPr lang="en-US" sz="2400" dirty="0" err="1"/>
              <a:t>pubYear</a:t>
            </a:r>
            <a:r>
              <a:rPr lang="en-US" sz="2400" dirty="0"/>
              <a:t>, Author-ship, citation, ……</a:t>
            </a:r>
          </a:p>
        </p:txBody>
      </p:sp>
    </p:spTree>
    <p:extLst>
      <p:ext uri="{BB962C8B-B14F-4D97-AF65-F5344CB8AC3E}">
        <p14:creationId xmlns:p14="http://schemas.microsoft.com/office/powerpoint/2010/main" val="25053897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8.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TotalTime>
  <Words>6195</Words>
  <Application>Microsoft Office PowerPoint</Application>
  <PresentationFormat>Widescreen</PresentationFormat>
  <Paragraphs>926</Paragraphs>
  <Slides>87</Slides>
  <Notes>52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Arial</vt:lpstr>
      <vt:lpstr>Arial Rounded MT Bold</vt:lpstr>
      <vt:lpstr>Calibri</vt:lpstr>
      <vt:lpstr>Calibri Light</vt:lpstr>
      <vt:lpstr>Cambria Math</vt:lpstr>
      <vt:lpstr>Wingdings</vt:lpstr>
      <vt:lpstr>Office Theme</vt:lpstr>
      <vt:lpstr>Heterogeneous Graph Transformer </vt:lpstr>
      <vt:lpstr>Outline</vt:lpstr>
      <vt:lpstr>Heterogeneous (Relational) Graph</vt:lpstr>
      <vt:lpstr>Heterogeneous (Relational) Graph</vt:lpstr>
      <vt:lpstr>Heterogeneous (Relational) Graph</vt:lpstr>
      <vt:lpstr>Heterogeneous (Relational) Graph</vt:lpstr>
      <vt:lpstr>Example: Microsoft Office Graph</vt:lpstr>
      <vt:lpstr>Example: E-Commerce &amp; Recommendation</vt:lpstr>
      <vt:lpstr>Example: Academic Graphs</vt:lpstr>
      <vt:lpstr>PowerPoint Presentation</vt:lpstr>
      <vt:lpstr>Entity Recognition </vt:lpstr>
      <vt:lpstr>Name Disambiguation</vt:lpstr>
      <vt:lpstr>Name Disambiguation</vt:lpstr>
      <vt:lpstr>Inferring Fields of Study (Topic)</vt:lpstr>
      <vt:lpstr>PowerPoint Presentation</vt:lpstr>
      <vt:lpstr>Data and Tasks in Microsoft Academic Graph</vt:lpstr>
      <vt:lpstr>Outline</vt:lpstr>
      <vt:lpstr>Meta Relation Schema</vt:lpstr>
      <vt:lpstr>Metapaths</vt:lpstr>
      <vt:lpstr>PowerPoint Presentation</vt:lpstr>
      <vt:lpstr>Heterogeneous Graph Mining</vt:lpstr>
      <vt:lpstr>Heterogeneous Graph Representation Learning</vt:lpstr>
      <vt:lpstr>Heterogeneous Graph Representation Learning</vt:lpstr>
      <vt:lpstr>Outline</vt:lpstr>
      <vt:lpstr>Graph Neural Networks (GNNs)</vt:lpstr>
      <vt:lpstr>Attention-based GNN Framework</vt:lpstr>
      <vt:lpstr>Attention-based GNN Framework</vt:lpstr>
      <vt:lpstr>Challenges for handling heterogeneous graph</vt:lpstr>
      <vt:lpstr>Challenges for handling heterogeneous graph</vt:lpstr>
      <vt:lpstr>Meta-Relation-based Parametrization</vt:lpstr>
      <vt:lpstr>Heterogeneous Mutual Attention</vt:lpstr>
      <vt:lpstr>PowerPoint Presentation</vt:lpstr>
      <vt:lpstr>PowerPoint Presentation</vt:lpstr>
      <vt:lpstr>PowerPoint Presentation</vt:lpstr>
      <vt:lpstr>PowerPoint Presentation</vt:lpstr>
      <vt:lpstr>PowerPoint Presentation</vt:lpstr>
      <vt:lpstr>PowerPoint Presentation</vt:lpstr>
      <vt:lpstr>Heterogeneous Graph Transformer</vt:lpstr>
      <vt:lpstr>Relative Temporal Encoding</vt:lpstr>
      <vt:lpstr>How we assign timestamps for each node</vt:lpstr>
      <vt:lpstr>How we assign timestamps for each node</vt:lpstr>
      <vt:lpstr>How we assign timestamps for each node</vt:lpstr>
      <vt:lpstr>Implementation Details</vt:lpstr>
      <vt:lpstr>Implementation Details</vt:lpstr>
      <vt:lpstr>Implementation Details</vt:lpstr>
      <vt:lpstr>Implementation Details</vt:lpstr>
      <vt:lpstr>Implementation Details</vt:lpstr>
      <vt:lpstr>Implementation Details</vt:lpstr>
      <vt:lpstr>Evaluation on Open Academic Graph (OAG)</vt:lpstr>
      <vt:lpstr>Evaluation Results</vt:lpstr>
      <vt:lpstr>PowerPoint Presentation</vt:lpstr>
      <vt:lpstr>PowerPoint Presentation</vt:lpstr>
      <vt:lpstr>Case Study</vt:lpstr>
      <vt:lpstr>Case Study</vt:lpstr>
      <vt:lpstr>Case Study</vt:lpstr>
      <vt:lpstr>Case Studies</vt:lpstr>
      <vt:lpstr>Contribution of Heterogeneous Graph Transformer</vt:lpstr>
      <vt:lpstr>PowerPoint Presentation</vt:lpstr>
      <vt:lpstr>Outline</vt:lpstr>
      <vt:lpstr>Generative Pre-Training of Graph Neural Networks</vt:lpstr>
      <vt:lpstr>Learning from Unlabeled Data</vt:lpstr>
      <vt:lpstr>Unsupervised Pre-Training</vt:lpstr>
      <vt:lpstr>Unsupervised Pre-Training in NLP and CV</vt:lpstr>
      <vt:lpstr>Unsupervised Pre-Training in NLP and CV</vt:lpstr>
      <vt:lpstr>Can we pre-train GNN on graphs?</vt:lpstr>
      <vt:lpstr>Pre-Training GNN via Generation</vt:lpstr>
      <vt:lpstr>Pre-Training GNN via Generation</vt:lpstr>
      <vt:lpstr>Pre-Training GNN via Generation</vt:lpstr>
      <vt:lpstr>Factorizing Attributed Graph Generation</vt:lpstr>
      <vt:lpstr>Factorizing Attributed Graph Generation</vt:lpstr>
      <vt:lpstr>Factorizing Attributed Graph Generation</vt:lpstr>
      <vt:lpstr>Factorizing Attributed Graph Generation</vt:lpstr>
      <vt:lpstr>Factorizing Attributed Graph Generation</vt:lpstr>
      <vt:lpstr>Factorizing Attributed Graph Generation</vt:lpstr>
      <vt:lpstr>Efficient Parallel Training</vt:lpstr>
      <vt:lpstr>Efficient Parallel Training</vt:lpstr>
      <vt:lpstr>Deal with large-scale Graphs</vt:lpstr>
      <vt:lpstr>Evaluation Datasets</vt:lpstr>
      <vt:lpstr>Evaluation Datasets</vt:lpstr>
      <vt:lpstr>Evaluation Datasets </vt:lpstr>
      <vt:lpstr>PowerPoint Presentation</vt:lpstr>
      <vt:lpstr>The Promise of Generative Pre-training</vt:lpstr>
      <vt:lpstr>The Promise of Generative Pre-training</vt:lpstr>
      <vt:lpstr>The Promise of Generative Pre-training</vt:lpstr>
      <vt:lpstr>The Promise of Generative Pre-training</vt:lpstr>
      <vt:lpstr>The Promise of Generative Pre-training</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Heterogeneous Graph Transformer </dc:title>
  <dc:creator>ziniu hu</dc:creator>
  <cp:lastModifiedBy>ziniu hu</cp:lastModifiedBy>
  <cp:revision>17</cp:revision>
  <dcterms:created xsi:type="dcterms:W3CDTF">2021-01-13T20:56:10Z</dcterms:created>
  <dcterms:modified xsi:type="dcterms:W3CDTF">2021-01-14T07:34:09Z</dcterms:modified>
</cp:coreProperties>
</file>